
<file path=[Content_Types].xml><?xml version="1.0" encoding="utf-8"?>
<Types xmlns="http://schemas.openxmlformats.org/package/2006/content-types">
  <Default Extension="bin" ContentType="image/png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media/image75.jpg" ContentType="image/jpeg"/>
  <Override PartName="/ppt/media/image76.jpg" ContentType="image/jpeg"/>
  <Override PartName="/ppt/media/image87.jpg" ContentType="image/jpeg"/>
  <Override PartName="/ppt/media/image88.jpg" ContentType="image/jpeg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image102.jpg" ContentType="image/jpeg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image10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4"/>
  </p:notesMasterIdLst>
  <p:sldIdLst>
    <p:sldId id="346" r:id="rId2"/>
    <p:sldId id="300" r:id="rId3"/>
    <p:sldId id="263" r:id="rId4"/>
    <p:sldId id="813" r:id="rId5"/>
    <p:sldId id="816" r:id="rId6"/>
    <p:sldId id="267" r:id="rId7"/>
    <p:sldId id="301" r:id="rId8"/>
    <p:sldId id="810" r:id="rId9"/>
    <p:sldId id="296" r:id="rId10"/>
    <p:sldId id="297" r:id="rId11"/>
    <p:sldId id="809" r:id="rId12"/>
    <p:sldId id="307" r:id="rId13"/>
    <p:sldId id="347" r:id="rId14"/>
    <p:sldId id="325" r:id="rId15"/>
    <p:sldId id="326" r:id="rId16"/>
    <p:sldId id="309" r:id="rId17"/>
    <p:sldId id="811" r:id="rId18"/>
    <p:sldId id="815" r:id="rId19"/>
    <p:sldId id="814" r:id="rId20"/>
    <p:sldId id="812" r:id="rId21"/>
    <p:sldId id="818" r:id="rId22"/>
    <p:sldId id="81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8C5"/>
    <a:srgbClr val="2C5DBF"/>
    <a:srgbClr val="E6E6E6"/>
    <a:srgbClr val="595959"/>
    <a:srgbClr val="B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5822B-DD67-422A-B6E1-02B5B804009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483929-465F-40C9-82AB-527CA9F887CF}">
      <dgm:prSet phldrT="[Text]"/>
      <dgm:spPr/>
      <dgm:t>
        <a:bodyPr/>
        <a:lstStyle/>
        <a:p>
          <a:r>
            <a:rPr lang="en-US" dirty="0"/>
            <a:t>Security systems</a:t>
          </a:r>
        </a:p>
      </dgm:t>
    </dgm:pt>
    <dgm:pt modelId="{AF265D04-0014-41B0-9993-A894B7E686B3}" type="parTrans" cxnId="{AC86A6FA-8703-48FB-8808-8475C6BF0C64}">
      <dgm:prSet/>
      <dgm:spPr/>
      <dgm:t>
        <a:bodyPr/>
        <a:lstStyle/>
        <a:p>
          <a:endParaRPr lang="en-US"/>
        </a:p>
      </dgm:t>
    </dgm:pt>
    <dgm:pt modelId="{B5F5F250-0EA6-42DE-ABB6-049F9C18DE76}" type="sibTrans" cxnId="{AC86A6FA-8703-48FB-8808-8475C6BF0C64}">
      <dgm:prSet/>
      <dgm:spPr/>
      <dgm:t>
        <a:bodyPr/>
        <a:lstStyle/>
        <a:p>
          <a:r>
            <a:rPr lang="en-US" dirty="0"/>
            <a:t>Safety systems</a:t>
          </a:r>
        </a:p>
      </dgm:t>
    </dgm:pt>
    <dgm:pt modelId="{9513201D-2742-42D9-A9BA-B30B2AD91DA1}">
      <dgm:prSet phldrT="[Text]"/>
      <dgm:spPr/>
      <dgm:t>
        <a:bodyPr/>
        <a:lstStyle/>
        <a:p>
          <a:r>
            <a:rPr lang="en-US" dirty="0"/>
            <a:t>PSIM Software</a:t>
          </a:r>
        </a:p>
      </dgm:t>
    </dgm:pt>
    <dgm:pt modelId="{999C0ED4-6D9E-47EF-B915-219D87FA48A1}" type="parTrans" cxnId="{3F4E7F49-651B-4356-B955-998A71822F69}">
      <dgm:prSet/>
      <dgm:spPr/>
      <dgm:t>
        <a:bodyPr/>
        <a:lstStyle/>
        <a:p>
          <a:endParaRPr lang="en-US"/>
        </a:p>
      </dgm:t>
    </dgm:pt>
    <dgm:pt modelId="{A97F6BDB-8E76-48D2-84D2-BC8CAC7C6928}" type="sibTrans" cxnId="{3F4E7F49-651B-4356-B955-998A71822F69}">
      <dgm:prSet/>
      <dgm:spPr/>
      <dgm:t>
        <a:bodyPr/>
        <a:lstStyle/>
        <a:p>
          <a:r>
            <a:rPr lang="en-US" dirty="0"/>
            <a:t>Special systems</a:t>
          </a:r>
        </a:p>
      </dgm:t>
    </dgm:pt>
    <dgm:pt modelId="{F7B8A3CC-B34A-4DA7-A694-B72278E6A681}">
      <dgm:prSet phldrT="[Text]"/>
      <dgm:spPr/>
      <dgm:t>
        <a:bodyPr/>
        <a:lstStyle/>
        <a:p>
          <a:r>
            <a:rPr lang="en-US" dirty="0"/>
            <a:t>Smart home</a:t>
          </a:r>
        </a:p>
      </dgm:t>
    </dgm:pt>
    <dgm:pt modelId="{388C6259-132E-400E-81A9-69131806D376}" type="parTrans" cxnId="{9CD2FEFC-EF23-43B3-8F60-EA604AE9250A}">
      <dgm:prSet/>
      <dgm:spPr/>
      <dgm:t>
        <a:bodyPr/>
        <a:lstStyle/>
        <a:p>
          <a:endParaRPr lang="en-US"/>
        </a:p>
      </dgm:t>
    </dgm:pt>
    <dgm:pt modelId="{D2C41247-6F56-4D56-ACD3-9EB7C9A5DB75}" type="sibTrans" cxnId="{9CD2FEFC-EF23-43B3-8F60-EA604AE9250A}">
      <dgm:prSet/>
      <dgm:spPr/>
      <dgm:t>
        <a:bodyPr/>
        <a:lstStyle/>
        <a:p>
          <a:r>
            <a:rPr lang="en-US" dirty="0"/>
            <a:t>Fleet monitoring</a:t>
          </a:r>
        </a:p>
      </dgm:t>
    </dgm:pt>
    <dgm:pt modelId="{3565ED71-FB2D-460C-9603-0B19F0608399}" type="pres">
      <dgm:prSet presAssocID="{3A85822B-DD67-422A-B6E1-02B5B804009F}" presName="Name0" presStyleCnt="0">
        <dgm:presLayoutVars>
          <dgm:chMax/>
          <dgm:chPref/>
          <dgm:dir/>
          <dgm:animLvl val="lvl"/>
        </dgm:presLayoutVars>
      </dgm:prSet>
      <dgm:spPr/>
    </dgm:pt>
    <dgm:pt modelId="{8927FFFC-9905-4A00-BC2E-D504FFD4D58B}" type="pres">
      <dgm:prSet presAssocID="{2C483929-465F-40C9-82AB-527CA9F887CF}" presName="composite" presStyleCnt="0"/>
      <dgm:spPr/>
    </dgm:pt>
    <dgm:pt modelId="{45A8206D-9A50-4220-A8F1-0C0CD4A61832}" type="pres">
      <dgm:prSet presAssocID="{2C483929-465F-40C9-82AB-527CA9F887C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074AB5C5-2751-4C96-8438-D27B383973BB}" type="pres">
      <dgm:prSet presAssocID="{2C483929-465F-40C9-82AB-527CA9F887C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317D8AE-018B-47E8-A5DE-D706924F4841}" type="pres">
      <dgm:prSet presAssocID="{2C483929-465F-40C9-82AB-527CA9F887CF}" presName="BalanceSpacing" presStyleCnt="0"/>
      <dgm:spPr/>
    </dgm:pt>
    <dgm:pt modelId="{813567E3-8286-4482-A57B-04143A5EBF52}" type="pres">
      <dgm:prSet presAssocID="{2C483929-465F-40C9-82AB-527CA9F887CF}" presName="BalanceSpacing1" presStyleCnt="0"/>
      <dgm:spPr/>
    </dgm:pt>
    <dgm:pt modelId="{21B6E89D-5040-4FBC-B281-A30C164B9D19}" type="pres">
      <dgm:prSet presAssocID="{B5F5F250-0EA6-42DE-ABB6-049F9C18DE76}" presName="Accent1Text" presStyleLbl="node1" presStyleIdx="1" presStyleCnt="6"/>
      <dgm:spPr/>
    </dgm:pt>
    <dgm:pt modelId="{5F207798-FF4A-4EFC-B477-4D26BAE6B740}" type="pres">
      <dgm:prSet presAssocID="{B5F5F250-0EA6-42DE-ABB6-049F9C18DE76}" presName="spaceBetweenRectangles" presStyleCnt="0"/>
      <dgm:spPr/>
    </dgm:pt>
    <dgm:pt modelId="{A04358CA-3697-4F5E-A2DD-2E10281833FE}" type="pres">
      <dgm:prSet presAssocID="{9513201D-2742-42D9-A9BA-B30B2AD91DA1}" presName="composite" presStyleCnt="0"/>
      <dgm:spPr/>
    </dgm:pt>
    <dgm:pt modelId="{D47970CF-1E2B-4ABD-B4C8-1CC5F8FC4FFB}" type="pres">
      <dgm:prSet presAssocID="{9513201D-2742-42D9-A9BA-B30B2AD91DA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BEB870C-C650-40C7-820F-38200C1B09DD}" type="pres">
      <dgm:prSet presAssocID="{9513201D-2742-42D9-A9BA-B30B2AD91DA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3B4C663-CF27-4018-B624-CEAB43AFBFFC}" type="pres">
      <dgm:prSet presAssocID="{9513201D-2742-42D9-A9BA-B30B2AD91DA1}" presName="BalanceSpacing" presStyleCnt="0"/>
      <dgm:spPr/>
    </dgm:pt>
    <dgm:pt modelId="{C8AA3613-4B77-43A0-81F9-BEFF369D1AD0}" type="pres">
      <dgm:prSet presAssocID="{9513201D-2742-42D9-A9BA-B30B2AD91DA1}" presName="BalanceSpacing1" presStyleCnt="0"/>
      <dgm:spPr/>
    </dgm:pt>
    <dgm:pt modelId="{D8FB8552-7804-4F5C-8933-C3F3FBF1FC89}" type="pres">
      <dgm:prSet presAssocID="{A97F6BDB-8E76-48D2-84D2-BC8CAC7C6928}" presName="Accent1Text" presStyleLbl="node1" presStyleIdx="3" presStyleCnt="6"/>
      <dgm:spPr/>
    </dgm:pt>
    <dgm:pt modelId="{F7462B65-F17D-4522-ABFD-4A3CBFE711A6}" type="pres">
      <dgm:prSet presAssocID="{A97F6BDB-8E76-48D2-84D2-BC8CAC7C6928}" presName="spaceBetweenRectangles" presStyleCnt="0"/>
      <dgm:spPr/>
    </dgm:pt>
    <dgm:pt modelId="{B7ED6F0A-A0A8-47BA-9187-F486F7C11157}" type="pres">
      <dgm:prSet presAssocID="{F7B8A3CC-B34A-4DA7-A694-B72278E6A681}" presName="composite" presStyleCnt="0"/>
      <dgm:spPr/>
    </dgm:pt>
    <dgm:pt modelId="{8511714B-39C6-43AA-B7E0-3256573A8595}" type="pres">
      <dgm:prSet presAssocID="{F7B8A3CC-B34A-4DA7-A694-B72278E6A68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1F81B3C-D4B3-4136-B91F-323DB4B5953B}" type="pres">
      <dgm:prSet presAssocID="{F7B8A3CC-B34A-4DA7-A694-B72278E6A68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8AA1C27-D227-43A0-A9F5-159E22BCE9A3}" type="pres">
      <dgm:prSet presAssocID="{F7B8A3CC-B34A-4DA7-A694-B72278E6A681}" presName="BalanceSpacing" presStyleCnt="0"/>
      <dgm:spPr/>
    </dgm:pt>
    <dgm:pt modelId="{EB3486CF-8B91-4CC5-ACA3-C9ADD3CE9D69}" type="pres">
      <dgm:prSet presAssocID="{F7B8A3CC-B34A-4DA7-A694-B72278E6A681}" presName="BalanceSpacing1" presStyleCnt="0"/>
      <dgm:spPr/>
    </dgm:pt>
    <dgm:pt modelId="{30B11785-7937-4AB0-94E5-6ECF80376A97}" type="pres">
      <dgm:prSet presAssocID="{D2C41247-6F56-4D56-ACD3-9EB7C9A5DB75}" presName="Accent1Text" presStyleLbl="node1" presStyleIdx="5" presStyleCnt="6"/>
      <dgm:spPr/>
    </dgm:pt>
  </dgm:ptLst>
  <dgm:cxnLst>
    <dgm:cxn modelId="{FE135D09-C50A-4B06-98B0-5FBC73244A72}" type="presOf" srcId="{9513201D-2742-42D9-A9BA-B30B2AD91DA1}" destId="{D47970CF-1E2B-4ABD-B4C8-1CC5F8FC4FFB}" srcOrd="0" destOrd="0" presId="urn:microsoft.com/office/officeart/2008/layout/AlternatingHexagons"/>
    <dgm:cxn modelId="{6811505C-8830-4E0A-91BB-BD457A1D40E1}" type="presOf" srcId="{B5F5F250-0EA6-42DE-ABB6-049F9C18DE76}" destId="{21B6E89D-5040-4FBC-B281-A30C164B9D19}" srcOrd="0" destOrd="0" presId="urn:microsoft.com/office/officeart/2008/layout/AlternatingHexagons"/>
    <dgm:cxn modelId="{70550343-645C-4F65-9156-102BC788750D}" type="presOf" srcId="{2C483929-465F-40C9-82AB-527CA9F887CF}" destId="{45A8206D-9A50-4220-A8F1-0C0CD4A61832}" srcOrd="0" destOrd="0" presId="urn:microsoft.com/office/officeart/2008/layout/AlternatingHexagons"/>
    <dgm:cxn modelId="{3F4E7F49-651B-4356-B955-998A71822F69}" srcId="{3A85822B-DD67-422A-B6E1-02B5B804009F}" destId="{9513201D-2742-42D9-A9BA-B30B2AD91DA1}" srcOrd="1" destOrd="0" parTransId="{999C0ED4-6D9E-47EF-B915-219D87FA48A1}" sibTransId="{A97F6BDB-8E76-48D2-84D2-BC8CAC7C6928}"/>
    <dgm:cxn modelId="{E9DCF993-D5DF-46AB-A630-1965FE46D343}" type="presOf" srcId="{D2C41247-6F56-4D56-ACD3-9EB7C9A5DB75}" destId="{30B11785-7937-4AB0-94E5-6ECF80376A97}" srcOrd="0" destOrd="0" presId="urn:microsoft.com/office/officeart/2008/layout/AlternatingHexagons"/>
    <dgm:cxn modelId="{382375D7-1E5E-4DCF-A7BD-D031893A2436}" type="presOf" srcId="{A97F6BDB-8E76-48D2-84D2-BC8CAC7C6928}" destId="{D8FB8552-7804-4F5C-8933-C3F3FBF1FC89}" srcOrd="0" destOrd="0" presId="urn:microsoft.com/office/officeart/2008/layout/AlternatingHexagons"/>
    <dgm:cxn modelId="{BA78ADDE-6257-4211-8D71-8DBDEE367248}" type="presOf" srcId="{F7B8A3CC-B34A-4DA7-A694-B72278E6A681}" destId="{8511714B-39C6-43AA-B7E0-3256573A8595}" srcOrd="0" destOrd="0" presId="urn:microsoft.com/office/officeart/2008/layout/AlternatingHexagons"/>
    <dgm:cxn modelId="{0D80DFE1-7574-4BBE-B3B1-F4FBC0AB32D3}" type="presOf" srcId="{3A85822B-DD67-422A-B6E1-02B5B804009F}" destId="{3565ED71-FB2D-460C-9603-0B19F0608399}" srcOrd="0" destOrd="0" presId="urn:microsoft.com/office/officeart/2008/layout/AlternatingHexagons"/>
    <dgm:cxn modelId="{AC86A6FA-8703-48FB-8808-8475C6BF0C64}" srcId="{3A85822B-DD67-422A-B6E1-02B5B804009F}" destId="{2C483929-465F-40C9-82AB-527CA9F887CF}" srcOrd="0" destOrd="0" parTransId="{AF265D04-0014-41B0-9993-A894B7E686B3}" sibTransId="{B5F5F250-0EA6-42DE-ABB6-049F9C18DE76}"/>
    <dgm:cxn modelId="{9CD2FEFC-EF23-43B3-8F60-EA604AE9250A}" srcId="{3A85822B-DD67-422A-B6E1-02B5B804009F}" destId="{F7B8A3CC-B34A-4DA7-A694-B72278E6A681}" srcOrd="2" destOrd="0" parTransId="{388C6259-132E-400E-81A9-69131806D376}" sibTransId="{D2C41247-6F56-4D56-ACD3-9EB7C9A5DB75}"/>
    <dgm:cxn modelId="{63692F66-EB5C-4B02-8CE8-AD9586517FBF}" type="presParOf" srcId="{3565ED71-FB2D-460C-9603-0B19F0608399}" destId="{8927FFFC-9905-4A00-BC2E-D504FFD4D58B}" srcOrd="0" destOrd="0" presId="urn:microsoft.com/office/officeart/2008/layout/AlternatingHexagons"/>
    <dgm:cxn modelId="{8D833F62-5984-4B81-85BD-422367E86CA6}" type="presParOf" srcId="{8927FFFC-9905-4A00-BC2E-D504FFD4D58B}" destId="{45A8206D-9A50-4220-A8F1-0C0CD4A61832}" srcOrd="0" destOrd="0" presId="urn:microsoft.com/office/officeart/2008/layout/AlternatingHexagons"/>
    <dgm:cxn modelId="{D21F9B29-74AB-42A8-B016-7725C64498EB}" type="presParOf" srcId="{8927FFFC-9905-4A00-BC2E-D504FFD4D58B}" destId="{074AB5C5-2751-4C96-8438-D27B383973BB}" srcOrd="1" destOrd="0" presId="urn:microsoft.com/office/officeart/2008/layout/AlternatingHexagons"/>
    <dgm:cxn modelId="{84414712-6274-4736-B325-7E9D1A5DBC19}" type="presParOf" srcId="{8927FFFC-9905-4A00-BC2E-D504FFD4D58B}" destId="{E317D8AE-018B-47E8-A5DE-D706924F4841}" srcOrd="2" destOrd="0" presId="urn:microsoft.com/office/officeart/2008/layout/AlternatingHexagons"/>
    <dgm:cxn modelId="{260E6D69-52BB-4595-831F-B04BD16907E6}" type="presParOf" srcId="{8927FFFC-9905-4A00-BC2E-D504FFD4D58B}" destId="{813567E3-8286-4482-A57B-04143A5EBF52}" srcOrd="3" destOrd="0" presId="urn:microsoft.com/office/officeart/2008/layout/AlternatingHexagons"/>
    <dgm:cxn modelId="{AE37D0B0-21D1-44B8-9DBB-48A5036B133C}" type="presParOf" srcId="{8927FFFC-9905-4A00-BC2E-D504FFD4D58B}" destId="{21B6E89D-5040-4FBC-B281-A30C164B9D19}" srcOrd="4" destOrd="0" presId="urn:microsoft.com/office/officeart/2008/layout/AlternatingHexagons"/>
    <dgm:cxn modelId="{E1B04109-9244-413C-8725-69E282AC60AA}" type="presParOf" srcId="{3565ED71-FB2D-460C-9603-0B19F0608399}" destId="{5F207798-FF4A-4EFC-B477-4D26BAE6B740}" srcOrd="1" destOrd="0" presId="urn:microsoft.com/office/officeart/2008/layout/AlternatingHexagons"/>
    <dgm:cxn modelId="{A9445DEA-8EAE-4108-A4CC-5D1D41464145}" type="presParOf" srcId="{3565ED71-FB2D-460C-9603-0B19F0608399}" destId="{A04358CA-3697-4F5E-A2DD-2E10281833FE}" srcOrd="2" destOrd="0" presId="urn:microsoft.com/office/officeart/2008/layout/AlternatingHexagons"/>
    <dgm:cxn modelId="{E06E1A68-ADF8-44F3-A99D-8837B9AE33EB}" type="presParOf" srcId="{A04358CA-3697-4F5E-A2DD-2E10281833FE}" destId="{D47970CF-1E2B-4ABD-B4C8-1CC5F8FC4FFB}" srcOrd="0" destOrd="0" presId="urn:microsoft.com/office/officeart/2008/layout/AlternatingHexagons"/>
    <dgm:cxn modelId="{6E970E51-E0F0-4107-B989-F3CCDC5530DE}" type="presParOf" srcId="{A04358CA-3697-4F5E-A2DD-2E10281833FE}" destId="{ABEB870C-C650-40C7-820F-38200C1B09DD}" srcOrd="1" destOrd="0" presId="urn:microsoft.com/office/officeart/2008/layout/AlternatingHexagons"/>
    <dgm:cxn modelId="{A9C03391-591E-4255-B86D-0B174BEAF544}" type="presParOf" srcId="{A04358CA-3697-4F5E-A2DD-2E10281833FE}" destId="{F3B4C663-CF27-4018-B624-CEAB43AFBFFC}" srcOrd="2" destOrd="0" presId="urn:microsoft.com/office/officeart/2008/layout/AlternatingHexagons"/>
    <dgm:cxn modelId="{C2405017-A196-4580-BEDC-602C89E31DF6}" type="presParOf" srcId="{A04358CA-3697-4F5E-A2DD-2E10281833FE}" destId="{C8AA3613-4B77-43A0-81F9-BEFF369D1AD0}" srcOrd="3" destOrd="0" presId="urn:microsoft.com/office/officeart/2008/layout/AlternatingHexagons"/>
    <dgm:cxn modelId="{0B757A0D-1886-4BF0-8CCC-D77DA6DCBFB8}" type="presParOf" srcId="{A04358CA-3697-4F5E-A2DD-2E10281833FE}" destId="{D8FB8552-7804-4F5C-8933-C3F3FBF1FC89}" srcOrd="4" destOrd="0" presId="urn:microsoft.com/office/officeart/2008/layout/AlternatingHexagons"/>
    <dgm:cxn modelId="{D732F26A-1F50-4A04-9AC0-87F5DAF685DD}" type="presParOf" srcId="{3565ED71-FB2D-460C-9603-0B19F0608399}" destId="{F7462B65-F17D-4522-ABFD-4A3CBFE711A6}" srcOrd="3" destOrd="0" presId="urn:microsoft.com/office/officeart/2008/layout/AlternatingHexagons"/>
    <dgm:cxn modelId="{1EE4915B-B2BA-4265-9363-A6C8BC6A6271}" type="presParOf" srcId="{3565ED71-FB2D-460C-9603-0B19F0608399}" destId="{B7ED6F0A-A0A8-47BA-9187-F486F7C11157}" srcOrd="4" destOrd="0" presId="urn:microsoft.com/office/officeart/2008/layout/AlternatingHexagons"/>
    <dgm:cxn modelId="{ECFC6084-1796-446B-8FDC-3CE22B3F5AA5}" type="presParOf" srcId="{B7ED6F0A-A0A8-47BA-9187-F486F7C11157}" destId="{8511714B-39C6-43AA-B7E0-3256573A8595}" srcOrd="0" destOrd="0" presId="urn:microsoft.com/office/officeart/2008/layout/AlternatingHexagons"/>
    <dgm:cxn modelId="{228DDADC-37E9-402D-B620-1EA7A263ED8C}" type="presParOf" srcId="{B7ED6F0A-A0A8-47BA-9187-F486F7C11157}" destId="{51F81B3C-D4B3-4136-B91F-323DB4B5953B}" srcOrd="1" destOrd="0" presId="urn:microsoft.com/office/officeart/2008/layout/AlternatingHexagons"/>
    <dgm:cxn modelId="{655BEA6F-F2E5-4F57-8136-8014F22F283E}" type="presParOf" srcId="{B7ED6F0A-A0A8-47BA-9187-F486F7C11157}" destId="{28AA1C27-D227-43A0-A9F5-159E22BCE9A3}" srcOrd="2" destOrd="0" presId="urn:microsoft.com/office/officeart/2008/layout/AlternatingHexagons"/>
    <dgm:cxn modelId="{48A647C9-C081-46AD-B6B8-76BC08EA4774}" type="presParOf" srcId="{B7ED6F0A-A0A8-47BA-9187-F486F7C11157}" destId="{EB3486CF-8B91-4CC5-ACA3-C9ADD3CE9D69}" srcOrd="3" destOrd="0" presId="urn:microsoft.com/office/officeart/2008/layout/AlternatingHexagons"/>
    <dgm:cxn modelId="{B80EB876-C00C-4BF5-9B0D-35D20EA73151}" type="presParOf" srcId="{B7ED6F0A-A0A8-47BA-9187-F486F7C11157}" destId="{30B11785-7937-4AB0-94E5-6ECF80376A9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8206D-9A50-4220-A8F1-0C0CD4A61832}">
      <dsp:nvSpPr>
        <dsp:cNvPr id="0" name=""/>
        <dsp:cNvSpPr/>
      </dsp:nvSpPr>
      <dsp:spPr>
        <a:xfrm rot="5400000">
          <a:off x="2842976" y="108451"/>
          <a:ext cx="1659554" cy="14438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Security systems</a:t>
          </a:r>
        </a:p>
      </dsp:txBody>
      <dsp:txXfrm rot="-5400000">
        <a:off x="3175841" y="259194"/>
        <a:ext cx="993824" cy="1142326"/>
      </dsp:txXfrm>
    </dsp:sp>
    <dsp:sp modelId="{074AB5C5-2751-4C96-8438-D27B383973BB}">
      <dsp:nvSpPr>
        <dsp:cNvPr id="0" name=""/>
        <dsp:cNvSpPr/>
      </dsp:nvSpPr>
      <dsp:spPr>
        <a:xfrm>
          <a:off x="4438471" y="332491"/>
          <a:ext cx="1852062" cy="99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6E89D-5040-4FBC-B281-A30C164B9D19}">
      <dsp:nvSpPr>
        <dsp:cNvPr id="0" name=""/>
        <dsp:cNvSpPr/>
      </dsp:nvSpPr>
      <dsp:spPr>
        <a:xfrm rot="5400000">
          <a:off x="1283659" y="108451"/>
          <a:ext cx="1659554" cy="14438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Safety systems</a:t>
          </a:r>
        </a:p>
      </dsp:txBody>
      <dsp:txXfrm rot="-5400000">
        <a:off x="1616524" y="259194"/>
        <a:ext cx="993824" cy="1142326"/>
      </dsp:txXfrm>
    </dsp:sp>
    <dsp:sp modelId="{D47970CF-1E2B-4ABD-B4C8-1CC5F8FC4FFB}">
      <dsp:nvSpPr>
        <dsp:cNvPr id="0" name=""/>
        <dsp:cNvSpPr/>
      </dsp:nvSpPr>
      <dsp:spPr>
        <a:xfrm rot="5400000">
          <a:off x="2060331" y="1517081"/>
          <a:ext cx="1659554" cy="14438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PSIM Software</a:t>
          </a:r>
        </a:p>
      </dsp:txBody>
      <dsp:txXfrm rot="-5400000">
        <a:off x="2393196" y="1667824"/>
        <a:ext cx="993824" cy="1142326"/>
      </dsp:txXfrm>
    </dsp:sp>
    <dsp:sp modelId="{ABEB870C-C650-40C7-820F-38200C1B09DD}">
      <dsp:nvSpPr>
        <dsp:cNvPr id="0" name=""/>
        <dsp:cNvSpPr/>
      </dsp:nvSpPr>
      <dsp:spPr>
        <a:xfrm>
          <a:off x="316139" y="1741121"/>
          <a:ext cx="1792318" cy="99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B8552-7804-4F5C-8933-C3F3FBF1FC89}">
      <dsp:nvSpPr>
        <dsp:cNvPr id="0" name=""/>
        <dsp:cNvSpPr/>
      </dsp:nvSpPr>
      <dsp:spPr>
        <a:xfrm rot="5400000">
          <a:off x="3619648" y="1517081"/>
          <a:ext cx="1659554" cy="14438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Special systems</a:t>
          </a:r>
        </a:p>
      </dsp:txBody>
      <dsp:txXfrm rot="-5400000">
        <a:off x="3952513" y="1667824"/>
        <a:ext cx="993824" cy="1142326"/>
      </dsp:txXfrm>
    </dsp:sp>
    <dsp:sp modelId="{8511714B-39C6-43AA-B7E0-3256573A8595}">
      <dsp:nvSpPr>
        <dsp:cNvPr id="0" name=""/>
        <dsp:cNvSpPr/>
      </dsp:nvSpPr>
      <dsp:spPr>
        <a:xfrm rot="5400000">
          <a:off x="2842976" y="2925710"/>
          <a:ext cx="1659554" cy="14438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Smart home</a:t>
          </a:r>
        </a:p>
      </dsp:txBody>
      <dsp:txXfrm rot="-5400000">
        <a:off x="3175841" y="3076453"/>
        <a:ext cx="993824" cy="1142326"/>
      </dsp:txXfrm>
    </dsp:sp>
    <dsp:sp modelId="{51F81B3C-D4B3-4136-B91F-323DB4B5953B}">
      <dsp:nvSpPr>
        <dsp:cNvPr id="0" name=""/>
        <dsp:cNvSpPr/>
      </dsp:nvSpPr>
      <dsp:spPr>
        <a:xfrm>
          <a:off x="4438471" y="3149750"/>
          <a:ext cx="1852062" cy="99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11785-7937-4AB0-94E5-6ECF80376A97}">
      <dsp:nvSpPr>
        <dsp:cNvPr id="0" name=""/>
        <dsp:cNvSpPr/>
      </dsp:nvSpPr>
      <dsp:spPr>
        <a:xfrm rot="5400000">
          <a:off x="1283659" y="2925710"/>
          <a:ext cx="1659554" cy="14438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Fleet monitoring</a:t>
          </a:r>
        </a:p>
      </dsp:txBody>
      <dsp:txXfrm rot="-5400000">
        <a:off x="1616524" y="3076453"/>
        <a:ext cx="993824" cy="114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D6DDA-ACA3-4789-8EA9-9658547FFB8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96C8A-578B-42B6-A914-EA914797D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0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D502397-ABDC-4FEA-82C1-C0667193AE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Freier Text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2B156B-A4ED-49E6-9C03-CBD76C3133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Building Technologies / Abteilung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6EB7BE5-86FD-4D2B-A20B-895A4FC33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20FFF-8A1E-4C48-8216-018A2F8CCB2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48514" name="Rectangle 2">
            <a:extLst>
              <a:ext uri="{FF2B5EF4-FFF2-40B4-BE49-F238E27FC236}">
                <a16:creationId xmlns:a16="http://schemas.microsoft.com/office/drawing/2014/main" id="{7FE80633-1811-4927-935D-15574CF3C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9875" cy="3724275"/>
          </a:xfrm>
          <a:ln/>
        </p:spPr>
      </p:sp>
      <p:sp>
        <p:nvSpPr>
          <p:cNvPr id="448515" name="Rectangle 3">
            <a:extLst>
              <a:ext uri="{FF2B5EF4-FFF2-40B4-BE49-F238E27FC236}">
                <a16:creationId xmlns:a16="http://schemas.microsoft.com/office/drawing/2014/main" id="{4A743137-1DED-4E8E-9D85-804C88FB2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5FCD4-B89C-2B44-8E82-91CDA8BED3C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598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5FCD4-B89C-2B44-8E82-91CDA8BED3C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59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5FCD4-B89C-2B44-8E82-91CDA8BED3C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2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5FCD4-B89C-2B44-8E82-91CDA8BED3C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0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5FCD4-B89C-2B44-8E82-91CDA8BED3C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238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5FCD4-B89C-2B44-8E82-91CDA8BED3C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94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5FCD4-B89C-2B44-8E82-91CDA8BED3C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13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5FCD4-B89C-2B44-8E82-91CDA8BED3C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86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5FCD4-B89C-2B44-8E82-91CDA8BED3C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47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5FCD4-B89C-2B44-8E82-91CDA8BED3C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59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70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6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7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3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3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23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68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5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04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2"/>
            <a:ext cx="10018713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67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86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7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50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 userDrawn="1"/>
        </p:nvCxnSpPr>
        <p:spPr>
          <a:xfrm>
            <a:off x="812800" y="960669"/>
            <a:ext cx="105664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elplatzhalter 10"/>
          <p:cNvSpPr>
            <a:spLocks noGrp="1"/>
          </p:cNvSpPr>
          <p:nvPr>
            <p:ph type="title"/>
          </p:nvPr>
        </p:nvSpPr>
        <p:spPr>
          <a:xfrm>
            <a:off x="682177" y="291295"/>
            <a:ext cx="8873063" cy="563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65" y="467523"/>
            <a:ext cx="1134536" cy="26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79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07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8" y="586713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68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341438"/>
            <a:ext cx="11078633" cy="46609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627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>
            <a:extLst>
              <a:ext uri="{FF2B5EF4-FFF2-40B4-BE49-F238E27FC236}">
                <a16:creationId xmlns:a16="http://schemas.microsoft.com/office/drawing/2014/main" id="{7005EA78-E6A3-4E7B-B699-661851689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1424592" y="6489352"/>
            <a:ext cx="504454" cy="108000"/>
          </a:xfrm>
        </p:spPr>
        <p:txBody>
          <a:bodyPr/>
          <a:lstStyle/>
          <a:p>
            <a:fld id="{CE82B8A1-0CCE-4815-9668-383D7DE7D8B4}" type="slidenum">
              <a:rPr lang="de-DE"/>
              <a:t>‹#›</a:t>
            </a:fld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E73828C-E1AE-4F3A-8851-B1AF74DC3EF9}"/>
              </a:ext>
            </a:extLst>
          </p:cNvPr>
          <p:cNvGrpSpPr/>
          <p:nvPr userDrawn="1"/>
        </p:nvGrpSpPr>
        <p:grpSpPr bwMode="gray">
          <a:xfrm>
            <a:off x="3071664" y="-207392"/>
            <a:ext cx="6048672" cy="108000"/>
            <a:chOff x="3071664" y="-207392"/>
            <a:chExt cx="6048672" cy="108000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60EE41F-1766-4711-B102-75DDD9AD9D13}"/>
                </a:ext>
              </a:extLst>
            </p:cNvPr>
            <p:cNvSpPr/>
            <p:nvPr userDrawn="1"/>
          </p:nvSpPr>
          <p:spPr bwMode="gray">
            <a:xfrm>
              <a:off x="3071664" y="-207392"/>
              <a:ext cx="0" cy="108000"/>
            </a:xfrm>
            <a:custGeom>
              <a:avLst/>
              <a:gdLst>
                <a:gd name="connsiteX0" fmla="*/ 0 w 0"/>
                <a:gd name="connsiteY0" fmla="*/ 0 h 180975"/>
                <a:gd name="connsiteX1" fmla="*/ 0 w 0"/>
                <a:gd name="connsiteY1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0975">
                  <a:moveTo>
                    <a:pt x="0" y="0"/>
                  </a:moveTo>
                  <a:lnTo>
                    <a:pt x="0" y="180975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9E0E32A-934C-4E21-A7D7-E12FA3A21491}"/>
                </a:ext>
              </a:extLst>
            </p:cNvPr>
            <p:cNvSpPr/>
            <p:nvPr userDrawn="1"/>
          </p:nvSpPr>
          <p:spPr bwMode="gray">
            <a:xfrm>
              <a:off x="3503712" y="-207392"/>
              <a:ext cx="0" cy="108000"/>
            </a:xfrm>
            <a:custGeom>
              <a:avLst/>
              <a:gdLst>
                <a:gd name="connsiteX0" fmla="*/ 0 w 0"/>
                <a:gd name="connsiteY0" fmla="*/ 0 h 180975"/>
                <a:gd name="connsiteX1" fmla="*/ 0 w 0"/>
                <a:gd name="connsiteY1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0975">
                  <a:moveTo>
                    <a:pt x="0" y="0"/>
                  </a:moveTo>
                  <a:lnTo>
                    <a:pt x="0" y="180975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1A830B49-A1EC-4BD2-AC1E-EE0EEB317001}"/>
                </a:ext>
              </a:extLst>
            </p:cNvPr>
            <p:cNvSpPr/>
            <p:nvPr userDrawn="1"/>
          </p:nvSpPr>
          <p:spPr bwMode="gray">
            <a:xfrm>
              <a:off x="5879976" y="-207392"/>
              <a:ext cx="0" cy="108000"/>
            </a:xfrm>
            <a:custGeom>
              <a:avLst/>
              <a:gdLst>
                <a:gd name="connsiteX0" fmla="*/ 0 w 0"/>
                <a:gd name="connsiteY0" fmla="*/ 0 h 180975"/>
                <a:gd name="connsiteX1" fmla="*/ 0 w 0"/>
                <a:gd name="connsiteY1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0975">
                  <a:moveTo>
                    <a:pt x="0" y="0"/>
                  </a:moveTo>
                  <a:lnTo>
                    <a:pt x="0" y="180975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0C813F1A-43FE-4280-AEEF-C4580BDDD33B}"/>
                </a:ext>
              </a:extLst>
            </p:cNvPr>
            <p:cNvSpPr/>
            <p:nvPr userDrawn="1"/>
          </p:nvSpPr>
          <p:spPr bwMode="gray">
            <a:xfrm>
              <a:off x="6312024" y="-207392"/>
              <a:ext cx="0" cy="108000"/>
            </a:xfrm>
            <a:custGeom>
              <a:avLst/>
              <a:gdLst>
                <a:gd name="connsiteX0" fmla="*/ 0 w 0"/>
                <a:gd name="connsiteY0" fmla="*/ 0 h 180975"/>
                <a:gd name="connsiteX1" fmla="*/ 0 w 0"/>
                <a:gd name="connsiteY1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0975">
                  <a:moveTo>
                    <a:pt x="0" y="0"/>
                  </a:moveTo>
                  <a:lnTo>
                    <a:pt x="0" y="180975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D5D31129-A918-4BF8-AE31-4B322E312D35}"/>
                </a:ext>
              </a:extLst>
            </p:cNvPr>
            <p:cNvSpPr/>
            <p:nvPr userDrawn="1"/>
          </p:nvSpPr>
          <p:spPr bwMode="gray">
            <a:xfrm>
              <a:off x="8688288" y="-207392"/>
              <a:ext cx="0" cy="108000"/>
            </a:xfrm>
            <a:custGeom>
              <a:avLst/>
              <a:gdLst>
                <a:gd name="connsiteX0" fmla="*/ 0 w 0"/>
                <a:gd name="connsiteY0" fmla="*/ 0 h 180975"/>
                <a:gd name="connsiteX1" fmla="*/ 0 w 0"/>
                <a:gd name="connsiteY1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0975">
                  <a:moveTo>
                    <a:pt x="0" y="0"/>
                  </a:moveTo>
                  <a:lnTo>
                    <a:pt x="0" y="180975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F05EF609-CB49-4C41-AB23-90F1F12280DD}"/>
                </a:ext>
              </a:extLst>
            </p:cNvPr>
            <p:cNvSpPr/>
            <p:nvPr userDrawn="1"/>
          </p:nvSpPr>
          <p:spPr bwMode="gray">
            <a:xfrm>
              <a:off x="9120336" y="-207392"/>
              <a:ext cx="0" cy="108000"/>
            </a:xfrm>
            <a:custGeom>
              <a:avLst/>
              <a:gdLst>
                <a:gd name="connsiteX0" fmla="*/ 0 w 0"/>
                <a:gd name="connsiteY0" fmla="*/ 0 h 180975"/>
                <a:gd name="connsiteX1" fmla="*/ 0 w 0"/>
                <a:gd name="connsiteY1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0975">
                  <a:moveTo>
                    <a:pt x="0" y="0"/>
                  </a:moveTo>
                  <a:lnTo>
                    <a:pt x="0" y="180975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0F9BB7F-DE54-4F29-AD77-90DCBD162E0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/>
              <a:t>© Drägerwerk AG &amp; Co. KGaA,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4062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1">
          <p15:clr>
            <a:srgbClr val="FBAE40"/>
          </p15:clr>
        </p15:guide>
        <p15:guide id="2" pos="7559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orient="horz" pos="420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9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2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3" y="2667001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1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80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2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8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1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4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2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801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3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6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2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3" y="2"/>
            <a:ext cx="2436814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70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7"/>
            <a:ext cx="1143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0" y="5883277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8" y="588327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2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gi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3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6" Type="http://schemas.openxmlformats.org/officeDocument/2006/relationships/image" Target="../media/image69.png"/><Relationship Id="rId5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6" Type="http://schemas.openxmlformats.org/officeDocument/2006/relationships/image" Target="../media/image69.png"/><Relationship Id="rId5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png"/><Relationship Id="rId18" Type="http://schemas.openxmlformats.org/officeDocument/2006/relationships/image" Target="../media/image6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8.jpeg"/><Relationship Id="rId12" Type="http://schemas.openxmlformats.org/officeDocument/2006/relationships/image" Target="../media/image83.png"/><Relationship Id="rId17" Type="http://schemas.openxmlformats.org/officeDocument/2006/relationships/image" Target="../media/image88.jp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87.jpg"/><Relationship Id="rId1" Type="http://schemas.openxmlformats.org/officeDocument/2006/relationships/tags" Target="../tags/tag5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jp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19" Type="http://schemas.openxmlformats.org/officeDocument/2006/relationships/image" Target="../media/image3.gif"/><Relationship Id="rId4" Type="http://schemas.openxmlformats.org/officeDocument/2006/relationships/image" Target="../media/image75.jp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9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png"/><Relationship Id="rId12" Type="http://schemas.openxmlformats.org/officeDocument/2006/relationships/image" Target="../media/image90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1.png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11" Type="http://schemas.openxmlformats.org/officeDocument/2006/relationships/image" Target="../media/image89.png"/><Relationship Id="rId5" Type="http://schemas.openxmlformats.org/officeDocument/2006/relationships/image" Target="../media/image3.gif"/><Relationship Id="rId15" Type="http://schemas.openxmlformats.org/officeDocument/2006/relationships/image" Target="../media/image93.png"/><Relationship Id="rId10" Type="http://schemas.openxmlformats.org/officeDocument/2006/relationships/image" Target="../media/image38.png"/><Relationship Id="rId4" Type="http://schemas.openxmlformats.org/officeDocument/2006/relationships/image" Target="../media/image87.jpg"/><Relationship Id="rId9" Type="http://schemas.openxmlformats.org/officeDocument/2006/relationships/image" Target="../media/image48.png"/><Relationship Id="rId1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6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6" Type="http://schemas.openxmlformats.org/officeDocument/2006/relationships/image" Target="../media/image101.png"/><Relationship Id="rId11" Type="http://schemas.openxmlformats.org/officeDocument/2006/relationships/image" Target="../media/image104.png"/><Relationship Id="rId5" Type="http://schemas.openxmlformats.org/officeDocument/2006/relationships/image" Target="../media/image89.png"/><Relationship Id="rId10" Type="http://schemas.openxmlformats.org/officeDocument/2006/relationships/image" Target="../media/image103.png"/><Relationship Id="rId4" Type="http://schemas.openxmlformats.org/officeDocument/2006/relationships/image" Target="../media/image3.gif"/><Relationship Id="rId9" Type="http://schemas.openxmlformats.org/officeDocument/2006/relationships/image" Target="../media/image10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png"/><Relationship Id="rId12" Type="http://schemas.openxmlformats.org/officeDocument/2006/relationships/image" Target="../media/image9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Relationship Id="rId6" Type="http://schemas.openxmlformats.org/officeDocument/2006/relationships/image" Target="../media/image106.png"/><Relationship Id="rId11" Type="http://schemas.openxmlformats.org/officeDocument/2006/relationships/image" Target="../media/image39.png"/><Relationship Id="rId5" Type="http://schemas.openxmlformats.org/officeDocument/2006/relationships/image" Target="../media/image3.gif"/><Relationship Id="rId10" Type="http://schemas.openxmlformats.org/officeDocument/2006/relationships/image" Target="../media/image107.png"/><Relationship Id="rId4" Type="http://schemas.openxmlformats.org/officeDocument/2006/relationships/image" Target="../media/image105.jpg"/><Relationship Id="rId9" Type="http://schemas.openxmlformats.org/officeDocument/2006/relationships/image" Target="../media/image91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jpg"/><Relationship Id="rId1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6" Type="http://schemas.openxmlformats.org/officeDocument/2006/relationships/image" Target="../media/image29.bin"/><Relationship Id="rId5" Type="http://schemas.openxmlformats.org/officeDocument/2006/relationships/image" Target="../media/image3.gif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gif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.gif"/><Relationship Id="rId10" Type="http://schemas.openxmlformats.org/officeDocument/2006/relationships/image" Target="../media/image44.png"/><Relationship Id="rId4" Type="http://schemas.openxmlformats.org/officeDocument/2006/relationships/image" Target="../media/image7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D4A5AA4-CD86-4530-8B1D-EDE8A20E5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59" y="2076037"/>
            <a:ext cx="2949762" cy="662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FCA3AF-7C9E-40CC-A905-84D5790AA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526" y="4876285"/>
            <a:ext cx="9118082" cy="1613444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5D9E2B3B-FE48-402A-9DF4-1DD8F9F095BF}"/>
              </a:ext>
            </a:extLst>
          </p:cNvPr>
          <p:cNvSpPr txBox="1"/>
          <p:nvPr/>
        </p:nvSpPr>
        <p:spPr>
          <a:xfrm>
            <a:off x="1850073" y="368271"/>
            <a:ext cx="3556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Our systems and services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DEA67A-9BE8-4C55-A0E3-1824DE8586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9338752"/>
              </p:ext>
            </p:extLst>
          </p:nvPr>
        </p:nvGraphicFramePr>
        <p:xfrm>
          <a:off x="5299930" y="168442"/>
          <a:ext cx="6606674" cy="447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3136" y="437668"/>
            <a:ext cx="5398911" cy="495919"/>
          </a:xfrm>
          <a:prstGeom prst="rect">
            <a:avLst/>
          </a:prstGeom>
        </p:spPr>
        <p:txBody>
          <a:bodyPr vert="horz" wrap="square" lIns="0" tIns="14111" rIns="0" bIns="0" rtlCol="0" anchor="ctr">
            <a:spAutoFit/>
          </a:bodyPr>
          <a:lstStyle/>
          <a:p>
            <a:pPr marL="14111">
              <a:lnSpc>
                <a:spcPts val="3567"/>
              </a:lnSpc>
              <a:spcBef>
                <a:spcPts val="111"/>
              </a:spcBef>
            </a:pPr>
            <a:r>
              <a:rPr dirty="0"/>
              <a:t>Intrusion</a:t>
            </a:r>
            <a:r>
              <a:rPr spc="-33" dirty="0"/>
              <a:t> </a:t>
            </a:r>
            <a:r>
              <a:rPr dirty="0"/>
              <a:t>Alarm</a:t>
            </a:r>
            <a:r>
              <a:rPr spc="-39" dirty="0"/>
              <a:t> </a:t>
            </a:r>
            <a:r>
              <a:rPr spc="-6" dirty="0"/>
              <a:t>Systems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63503" y="4021032"/>
            <a:ext cx="6015567" cy="1656351"/>
          </a:xfrm>
          <a:prstGeom prst="rect">
            <a:avLst/>
          </a:prstGeom>
          <a:solidFill>
            <a:srgbClr val="EFEF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4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44">
              <a:latin typeface="Times New Roman"/>
              <a:cs typeface="Times New Roman"/>
            </a:endParaRPr>
          </a:p>
          <a:p>
            <a:pPr marL="203198">
              <a:spcBef>
                <a:spcPts val="1244"/>
              </a:spcBef>
            </a:pPr>
            <a:r>
              <a:rPr sz="1333" b="1" spc="-6" dirty="0">
                <a:latin typeface="Arial"/>
                <a:cs typeface="Arial"/>
              </a:rPr>
              <a:t>High</a:t>
            </a:r>
            <a:r>
              <a:rPr sz="1333" b="1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quality</a:t>
            </a:r>
            <a:r>
              <a:rPr sz="1333" b="1" spc="6" dirty="0">
                <a:latin typeface="Arial"/>
                <a:cs typeface="Arial"/>
              </a:rPr>
              <a:t> </a:t>
            </a:r>
            <a:r>
              <a:rPr sz="1333" b="1" dirty="0">
                <a:latin typeface="Arial"/>
                <a:cs typeface="Arial"/>
              </a:rPr>
              <a:t>motion </a:t>
            </a:r>
            <a:r>
              <a:rPr sz="1333" b="1" spc="-6" dirty="0">
                <a:latin typeface="Arial"/>
                <a:cs typeface="Arial"/>
              </a:rPr>
              <a:t>detectors</a:t>
            </a:r>
            <a:endParaRPr sz="1333">
              <a:latin typeface="Arial"/>
              <a:cs typeface="Arial"/>
            </a:endParaRPr>
          </a:p>
          <a:p>
            <a:pPr marL="462839" marR="244120" indent="-260347">
              <a:lnSpc>
                <a:spcPct val="110800"/>
              </a:lnSpc>
              <a:spcBef>
                <a:spcPts val="672"/>
              </a:spcBef>
            </a:pPr>
            <a:r>
              <a:rPr sz="1333" dirty="0">
                <a:latin typeface="Wingdings 3"/>
                <a:cs typeface="Wingdings 3"/>
              </a:rPr>
              <a:t></a:t>
            </a:r>
            <a:r>
              <a:rPr sz="1333" spc="194" dirty="0">
                <a:latin typeface="Times New Roman"/>
                <a:cs typeface="Times New Roman"/>
              </a:rPr>
              <a:t> </a:t>
            </a:r>
            <a:r>
              <a:rPr sz="1333" spc="-6" dirty="0">
                <a:latin typeface="Arial"/>
                <a:cs typeface="Arial"/>
              </a:rPr>
              <a:t>Deliver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excellent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catch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performance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while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providing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the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highest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level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of </a:t>
            </a:r>
            <a:r>
              <a:rPr sz="1333" spc="-356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false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alarm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immunity</a:t>
            </a:r>
            <a:endParaRPr sz="1333">
              <a:latin typeface="Arial"/>
              <a:cs typeface="Arial"/>
            </a:endParaRPr>
          </a:p>
          <a:p>
            <a:pPr marL="203198">
              <a:spcBef>
                <a:spcPts val="844"/>
              </a:spcBef>
            </a:pPr>
            <a:r>
              <a:rPr sz="1333" dirty="0">
                <a:latin typeface="Wingdings 3"/>
                <a:cs typeface="Wingdings 3"/>
              </a:rPr>
              <a:t></a:t>
            </a:r>
            <a:r>
              <a:rPr sz="1333" spc="183" dirty="0">
                <a:latin typeface="Times New Roman"/>
                <a:cs typeface="Times New Roman"/>
              </a:rPr>
              <a:t> </a:t>
            </a:r>
            <a:r>
              <a:rPr sz="1333" spc="-6" dirty="0">
                <a:latin typeface="Arial"/>
                <a:cs typeface="Arial"/>
              </a:rPr>
              <a:t>Easy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to</a:t>
            </a:r>
            <a:r>
              <a:rPr sz="1333" spc="-6" dirty="0">
                <a:latin typeface="Arial"/>
                <a:cs typeface="Arial"/>
              </a:rPr>
              <a:t> install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and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built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to</a:t>
            </a:r>
            <a:r>
              <a:rPr sz="1333" spc="-6" dirty="0">
                <a:latin typeface="Arial"/>
                <a:cs typeface="Arial"/>
              </a:rPr>
              <a:t> last</a:t>
            </a:r>
            <a:endParaRPr sz="1333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3503" y="1601258"/>
            <a:ext cx="6015567" cy="1868460"/>
          </a:xfrm>
          <a:prstGeom prst="rect">
            <a:avLst/>
          </a:prstGeom>
          <a:solidFill>
            <a:srgbClr val="EFEF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44">
              <a:latin typeface="Times New Roman"/>
              <a:cs typeface="Times New Roman"/>
            </a:endParaRPr>
          </a:p>
          <a:p>
            <a:pPr marL="118532">
              <a:spcBef>
                <a:spcPts val="1100"/>
              </a:spcBef>
            </a:pPr>
            <a:r>
              <a:rPr sz="1333" b="1" spc="-6" dirty="0">
                <a:latin typeface="Arial"/>
                <a:cs typeface="Arial"/>
              </a:rPr>
              <a:t>Intrusion</a:t>
            </a:r>
            <a:r>
              <a:rPr sz="1333" b="1" spc="-33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Alarm</a:t>
            </a:r>
            <a:r>
              <a:rPr sz="1333" b="1" spc="-11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Systems</a:t>
            </a:r>
            <a:r>
              <a:rPr sz="1333" b="1" spc="-17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built</a:t>
            </a:r>
            <a:r>
              <a:rPr sz="1333" b="1" spc="28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for</a:t>
            </a:r>
            <a:r>
              <a:rPr sz="1333" b="1" spc="6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customization</a:t>
            </a:r>
            <a:endParaRPr sz="1333">
              <a:latin typeface="Arial"/>
              <a:cs typeface="Arial"/>
            </a:endParaRPr>
          </a:p>
          <a:p>
            <a:pPr marL="378174" marR="239886" indent="-260347">
              <a:lnSpc>
                <a:spcPct val="110800"/>
              </a:lnSpc>
              <a:spcBef>
                <a:spcPts val="678"/>
              </a:spcBef>
            </a:pPr>
            <a:r>
              <a:rPr sz="1333" dirty="0">
                <a:latin typeface="Wingdings 3"/>
                <a:cs typeface="Wingdings 3"/>
              </a:rPr>
              <a:t></a:t>
            </a:r>
            <a:r>
              <a:rPr sz="1333" spc="6" dirty="0">
                <a:latin typeface="Times New Roman"/>
                <a:cs typeface="Times New Roman"/>
              </a:rPr>
              <a:t> </a:t>
            </a:r>
            <a:r>
              <a:rPr sz="1333" spc="-6" dirty="0">
                <a:latin typeface="Arial"/>
                <a:cs typeface="Arial"/>
              </a:rPr>
              <a:t>Seamlessly work with Bosch IP video cameras, video management, and </a:t>
            </a:r>
            <a:r>
              <a:rPr sz="1333" spc="-356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access</a:t>
            </a:r>
            <a:r>
              <a:rPr sz="1333" spc="-28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control.</a:t>
            </a:r>
            <a:endParaRPr sz="1333">
              <a:latin typeface="Arial"/>
              <a:cs typeface="Arial"/>
            </a:endParaRPr>
          </a:p>
          <a:p>
            <a:pPr marL="378174" marR="227187" indent="-260347">
              <a:lnSpc>
                <a:spcPct val="111000"/>
              </a:lnSpc>
              <a:spcBef>
                <a:spcPts val="667"/>
              </a:spcBef>
            </a:pPr>
            <a:r>
              <a:rPr sz="1333" dirty="0">
                <a:latin typeface="Wingdings 3"/>
                <a:cs typeface="Wingdings 3"/>
              </a:rPr>
              <a:t></a:t>
            </a:r>
            <a:r>
              <a:rPr sz="1333" spc="200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Arial"/>
                <a:cs typeface="Arial"/>
              </a:rPr>
              <a:t>A</a:t>
            </a:r>
            <a:r>
              <a:rPr sz="1333" spc="-6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range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of</a:t>
            </a:r>
            <a:r>
              <a:rPr sz="1333" spc="1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control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panels,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communicators,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detectors,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and</a:t>
            </a:r>
            <a:r>
              <a:rPr sz="1333" spc="6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accessories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to </a:t>
            </a:r>
            <a:r>
              <a:rPr sz="1333" spc="-356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provide </a:t>
            </a:r>
            <a:r>
              <a:rPr sz="1333" dirty="0">
                <a:latin typeface="Arial"/>
                <a:cs typeface="Arial"/>
              </a:rPr>
              <a:t>the</a:t>
            </a:r>
            <a:r>
              <a:rPr sz="1333" spc="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right</a:t>
            </a:r>
            <a:r>
              <a:rPr sz="1333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solution</a:t>
            </a:r>
            <a:r>
              <a:rPr sz="1333" spc="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from</a:t>
            </a:r>
            <a:r>
              <a:rPr sz="1333" spc="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stand-alone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retail</a:t>
            </a:r>
            <a:r>
              <a:rPr sz="1333" spc="6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stores</a:t>
            </a:r>
            <a:r>
              <a:rPr sz="1333" spc="6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to</a:t>
            </a:r>
            <a:r>
              <a:rPr sz="1333" spc="17" dirty="0">
                <a:latin typeface="Arial"/>
                <a:cs typeface="Arial"/>
              </a:rPr>
              <a:t> </a:t>
            </a:r>
            <a:r>
              <a:rPr sz="1333" spc="-11" dirty="0">
                <a:latin typeface="Arial"/>
                <a:cs typeface="Arial"/>
              </a:rPr>
              <a:t>office </a:t>
            </a:r>
            <a:r>
              <a:rPr sz="1333" spc="-6" dirty="0">
                <a:latin typeface="Arial"/>
                <a:cs typeface="Arial"/>
              </a:rPr>
              <a:t> buildings,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warehouses,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banks,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and</a:t>
            </a:r>
            <a:r>
              <a:rPr sz="1333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more.</a:t>
            </a:r>
            <a:endParaRPr sz="1333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0403" y="1619039"/>
            <a:ext cx="4169800" cy="219454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382096" y="4021032"/>
            <a:ext cx="4167717" cy="2222500"/>
          </a:xfrm>
          <a:custGeom>
            <a:avLst/>
            <a:gdLst/>
            <a:ahLst/>
            <a:cxnLst/>
            <a:rect l="l" t="t" r="r" b="b"/>
            <a:pathLst>
              <a:path w="3750945" h="2000250">
                <a:moveTo>
                  <a:pt x="3750564" y="0"/>
                </a:moveTo>
                <a:lnTo>
                  <a:pt x="0" y="0"/>
                </a:lnTo>
                <a:lnTo>
                  <a:pt x="0" y="2000249"/>
                </a:lnTo>
                <a:lnTo>
                  <a:pt x="3750564" y="2000249"/>
                </a:lnTo>
                <a:lnTo>
                  <a:pt x="3750564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382096" y="4021032"/>
            <a:ext cx="4167717" cy="1970782"/>
          </a:xfrm>
          <a:prstGeom prst="rect">
            <a:avLst/>
          </a:prstGeom>
        </p:spPr>
        <p:txBody>
          <a:bodyPr vert="horz" wrap="square" lIns="0" tIns="4939" rIns="0" bIns="0" rtlCol="0">
            <a:spAutoFit/>
          </a:bodyPr>
          <a:lstStyle/>
          <a:p>
            <a:pPr>
              <a:spcBef>
                <a:spcPts val="39"/>
              </a:spcBef>
            </a:pPr>
            <a:endParaRPr sz="1667">
              <a:latin typeface="Times New Roman"/>
              <a:cs typeface="Times New Roman"/>
            </a:endParaRPr>
          </a:p>
          <a:p>
            <a:pPr marL="101599" marR="873469">
              <a:lnSpc>
                <a:spcPct val="104200"/>
              </a:lnSpc>
            </a:pPr>
            <a:r>
              <a:rPr sz="1778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portfolio includes all access </a:t>
            </a:r>
            <a:r>
              <a:rPr sz="1778" spc="-4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control components from </a:t>
            </a:r>
            <a:r>
              <a:rPr sz="17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11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1778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sz="1778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endParaRPr sz="1778">
              <a:latin typeface="Arial"/>
              <a:cs typeface="Arial"/>
            </a:endParaRPr>
          </a:p>
          <a:p>
            <a:pPr marL="101599" marR="1607239">
              <a:lnSpc>
                <a:spcPct val="104000"/>
              </a:lnSpc>
            </a:pP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and controllers to </a:t>
            </a:r>
            <a:r>
              <a:rPr sz="1778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wide </a:t>
            </a:r>
            <a:r>
              <a:rPr sz="1778" spc="-4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range</a:t>
            </a:r>
            <a:r>
              <a:rPr sz="1778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78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readers and</a:t>
            </a:r>
            <a:endParaRPr sz="1778">
              <a:latin typeface="Arial"/>
              <a:cs typeface="Arial"/>
            </a:endParaRPr>
          </a:p>
          <a:p>
            <a:pPr marL="101599">
              <a:spcBef>
                <a:spcPts val="94"/>
              </a:spcBef>
            </a:pP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credentials.</a:t>
            </a:r>
            <a:endParaRPr sz="1778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78837" y="1604646"/>
            <a:ext cx="84667" cy="2204861"/>
          </a:xfrm>
          <a:custGeom>
            <a:avLst/>
            <a:gdLst/>
            <a:ahLst/>
            <a:cxnLst/>
            <a:rect l="l" t="t" r="r" b="b"/>
            <a:pathLst>
              <a:path w="76200" h="1984375">
                <a:moveTo>
                  <a:pt x="76200" y="0"/>
                </a:moveTo>
                <a:lnTo>
                  <a:pt x="0" y="0"/>
                </a:lnTo>
                <a:lnTo>
                  <a:pt x="0" y="1984248"/>
                </a:lnTo>
                <a:lnTo>
                  <a:pt x="76200" y="1984248"/>
                </a:lnTo>
                <a:lnTo>
                  <a:pt x="76200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" name="object 10"/>
          <p:cNvSpPr/>
          <p:nvPr/>
        </p:nvSpPr>
        <p:spPr>
          <a:xfrm>
            <a:off x="5778837" y="4021032"/>
            <a:ext cx="84667" cy="1656351"/>
          </a:xfrm>
          <a:custGeom>
            <a:avLst/>
            <a:gdLst/>
            <a:ahLst/>
            <a:cxnLst/>
            <a:rect l="l" t="t" r="r" b="b"/>
            <a:pathLst>
              <a:path w="76200" h="1984375">
                <a:moveTo>
                  <a:pt x="76200" y="0"/>
                </a:moveTo>
                <a:lnTo>
                  <a:pt x="0" y="0"/>
                </a:lnTo>
                <a:lnTo>
                  <a:pt x="0" y="1984247"/>
                </a:lnTo>
                <a:lnTo>
                  <a:pt x="76200" y="1984247"/>
                </a:lnTo>
                <a:lnTo>
                  <a:pt x="76200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4897" y="5462906"/>
            <a:ext cx="703579" cy="70357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322830" y="5787729"/>
            <a:ext cx="2470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999FA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pPr marL="38100">
                <a:lnSpc>
                  <a:spcPts val="1425"/>
                </a:lnSpc>
              </a:pPr>
              <a:t>10</a:t>
            </a:fld>
            <a:endParaRPr dirty="0"/>
          </a:p>
        </p:txBody>
      </p:sp>
      <p:pic>
        <p:nvPicPr>
          <p:cNvPr id="16" name="object 4">
            <a:extLst>
              <a:ext uri="{FF2B5EF4-FFF2-40B4-BE49-F238E27FC236}">
                <a16:creationId xmlns:a16="http://schemas.microsoft.com/office/drawing/2014/main" id="{B8385146-3D5F-480F-A9B6-BD0BB5B8154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4839" y="358278"/>
            <a:ext cx="1094231" cy="5753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3FC950-720F-4D50-AC3A-6A29AC032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539" y="404016"/>
            <a:ext cx="2153325" cy="483832"/>
          </a:xfrm>
          <a:prstGeom prst="rect">
            <a:avLst/>
          </a:prstGeom>
        </p:spPr>
      </p:pic>
      <p:pic>
        <p:nvPicPr>
          <p:cNvPr id="15" name="Picture 4" descr="C:\Users\Marko MBS\Desktop\Hikvision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5827355"/>
            <a:ext cx="1914492" cy="10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Marko MBS\Desktop\parado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891" y="6203881"/>
            <a:ext cx="2970909" cy="2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254692\AppData\Local\Microsoft\Windows\Temporary Internet Files\Content.Outlook\KCF79U8K\LPCO2 diagram billede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56" y="4792249"/>
            <a:ext cx="4571832" cy="157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026" y="1655096"/>
            <a:ext cx="4634407" cy="204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G:\Marketing\04. PICTURES\01 COMPONENTS\Nozzles\FM nozzle\JPG\EmptyName 1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04" t="14097" r="15133" b="17110"/>
          <a:stretch/>
        </p:blipFill>
        <p:spPr bwMode="auto">
          <a:xfrm>
            <a:off x="5416188" y="2749181"/>
            <a:ext cx="1202519" cy="89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88" y="4630742"/>
            <a:ext cx="3136901" cy="2090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87" y="1881131"/>
            <a:ext cx="2238534" cy="19466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50487" y="1165092"/>
            <a:ext cx="8302626" cy="415129"/>
          </a:xfrm>
          <a:prstGeom prst="rect">
            <a:avLst/>
          </a:prstGeom>
          <a:solidFill>
            <a:srgbClr val="E60A11"/>
          </a:solidFill>
          <a:ln w="9525">
            <a:solidFill>
              <a:srgbClr val="E60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SEM-SAFE</a:t>
            </a:r>
            <a:r>
              <a:rPr lang="en-US" baseline="30000" dirty="0"/>
              <a:t>®</a:t>
            </a:r>
            <a:r>
              <a:rPr lang="en-US" dirty="0"/>
              <a:t> high-pressure water mist</a:t>
            </a:r>
            <a:endParaRPr lang="en-US" dirty="0" err="1"/>
          </a:p>
        </p:txBody>
      </p:sp>
      <p:sp>
        <p:nvSpPr>
          <p:cNvPr id="13" name="Rectangle 12"/>
          <p:cNvSpPr/>
          <p:nvPr/>
        </p:nvSpPr>
        <p:spPr>
          <a:xfrm>
            <a:off x="2950487" y="4128689"/>
            <a:ext cx="8302626" cy="415129"/>
          </a:xfrm>
          <a:prstGeom prst="rect">
            <a:avLst/>
          </a:prstGeom>
          <a:solidFill>
            <a:srgbClr val="E60A11"/>
          </a:solidFill>
          <a:ln w="9525">
            <a:solidFill>
              <a:srgbClr val="E60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Low-pressure CO</a:t>
            </a:r>
            <a:r>
              <a:rPr lang="en-US" baseline="-25000" dirty="0"/>
              <a:t>2 </a:t>
            </a:r>
            <a:endParaRPr lang="en-US" baseline="-25000" dirty="0" err="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AC58D8-9C30-4702-9590-C7B918FAD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013" y="344305"/>
            <a:ext cx="2153325" cy="483832"/>
          </a:xfrm>
          <a:prstGeom prst="rect">
            <a:avLst/>
          </a:prstGeom>
        </p:spPr>
      </p:pic>
      <p:pic>
        <p:nvPicPr>
          <p:cNvPr id="4098" name="Picture 2" descr="Danfoss logo vector in (.EPS, .AI, .CDR) free download">
            <a:extLst>
              <a:ext uri="{FF2B5EF4-FFF2-40B4-BE49-F238E27FC236}">
                <a16:creationId xmlns:a16="http://schemas.microsoft.com/office/drawing/2014/main" id="{AA5D9BF3-A93D-467E-8ACE-B68D0102D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513" y="-325867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3115E801-BD64-47C6-A0C3-DCDDD89178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3888" y="429694"/>
            <a:ext cx="8794750" cy="495919"/>
          </a:xfrm>
          <a:prstGeom prst="rect">
            <a:avLst/>
          </a:prstGeom>
        </p:spPr>
        <p:txBody>
          <a:bodyPr vert="horz" wrap="square" lIns="0" tIns="14111" rIns="0" bIns="0" rtlCol="0" anchor="ctr">
            <a:spAutoFit/>
          </a:bodyPr>
          <a:lstStyle/>
          <a:p>
            <a:pPr marL="14111">
              <a:lnSpc>
                <a:spcPts val="3567"/>
              </a:lnSpc>
              <a:spcBef>
                <a:spcPts val="111"/>
              </a:spcBef>
            </a:pPr>
            <a:r>
              <a:rPr lang="en-US" dirty="0"/>
              <a:t>Special </a:t>
            </a:r>
            <a:r>
              <a:rPr spc="-6" dirty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301902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7" y="2790817"/>
            <a:ext cx="1849120" cy="1930400"/>
          </a:xfrm>
          <a:prstGeom prst="rect">
            <a:avLst/>
          </a:prstGeom>
        </p:spPr>
      </p:pic>
      <p:grpSp>
        <p:nvGrpSpPr>
          <p:cNvPr id="3" name="Gruppierung 2"/>
          <p:cNvGrpSpPr/>
          <p:nvPr/>
        </p:nvGrpSpPr>
        <p:grpSpPr>
          <a:xfrm>
            <a:off x="6465147" y="1328203"/>
            <a:ext cx="3880229" cy="1686260"/>
            <a:chOff x="4848860" y="985458"/>
            <a:chExt cx="2910172" cy="1264695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860" y="985458"/>
              <a:ext cx="822960" cy="1264695"/>
            </a:xfrm>
            <a:prstGeom prst="rect">
              <a:avLst/>
            </a:prstGeom>
          </p:spPr>
        </p:pic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5671820" y="1024087"/>
              <a:ext cx="2087212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de-DE" sz="1867" b="1" dirty="0" err="1">
                  <a:solidFill>
                    <a:srgbClr val="3272B8"/>
                  </a:solidFill>
                  <a:latin typeface="+mn-lt"/>
                  <a:cs typeface="Tahoma" pitchFamily="34" charset="0"/>
                </a:rPr>
                <a:t>Safety</a:t>
              </a:r>
              <a:r>
                <a:rPr lang="de-DE" sz="1867" b="1" dirty="0">
                  <a:solidFill>
                    <a:srgbClr val="3272B8"/>
                  </a:solidFill>
                  <a:latin typeface="+mn-lt"/>
                  <a:cs typeface="Tahoma" pitchFamily="34" charset="0"/>
                </a:rPr>
                <a:t> &amp; Security </a:t>
              </a:r>
              <a:br>
                <a:rPr lang="de-DE" sz="1867" b="1" dirty="0">
                  <a:solidFill>
                    <a:srgbClr val="3272B8"/>
                  </a:solidFill>
                  <a:latin typeface="+mn-lt"/>
                  <a:cs typeface="Tahoma" pitchFamily="34" charset="0"/>
                </a:rPr>
              </a:br>
              <a:r>
                <a:rPr lang="de-DE" sz="1333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Fire</a:t>
              </a:r>
              <a:r>
                <a:rPr lang="de-DE" sz="1333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, Intrusion, Video, Access, etc.</a:t>
              </a:r>
            </a:p>
          </p:txBody>
        </p:sp>
      </p:grpSp>
      <p:grpSp>
        <p:nvGrpSpPr>
          <p:cNvPr id="26" name="Gruppierung 25"/>
          <p:cNvGrpSpPr/>
          <p:nvPr/>
        </p:nvGrpSpPr>
        <p:grpSpPr>
          <a:xfrm>
            <a:off x="6892650" y="3378207"/>
            <a:ext cx="4341713" cy="820928"/>
            <a:chOff x="5169487" y="2533656"/>
            <a:chExt cx="3256285" cy="615696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487" y="2533656"/>
              <a:ext cx="1722120" cy="615696"/>
            </a:xfrm>
            <a:prstGeom prst="rect">
              <a:avLst/>
            </a:prstGeom>
          </p:spPr>
        </p:pic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6891607" y="2610671"/>
              <a:ext cx="153416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de-DE" sz="1867" b="1" dirty="0">
                  <a:solidFill>
                    <a:srgbClr val="EA9100"/>
                  </a:solidFill>
                  <a:latin typeface="+mn-lt"/>
                  <a:cs typeface="Tahoma" pitchFamily="34" charset="0"/>
                </a:rPr>
                <a:t>Building </a:t>
              </a:r>
              <a:br>
                <a:rPr lang="de-DE" sz="1867" b="1" dirty="0">
                  <a:solidFill>
                    <a:srgbClr val="EA9100"/>
                  </a:solidFill>
                  <a:latin typeface="+mn-lt"/>
                  <a:cs typeface="Tahoma" pitchFamily="34" charset="0"/>
                </a:rPr>
              </a:br>
              <a:r>
                <a:rPr lang="de-DE" sz="1333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BA &amp; HVAC</a:t>
              </a:r>
            </a:p>
          </p:txBody>
        </p:sp>
      </p:grpSp>
      <p:grpSp>
        <p:nvGrpSpPr>
          <p:cNvPr id="28" name="Gruppierung 27"/>
          <p:cNvGrpSpPr/>
          <p:nvPr/>
        </p:nvGrpSpPr>
        <p:grpSpPr>
          <a:xfrm>
            <a:off x="6172385" y="4584095"/>
            <a:ext cx="4971531" cy="1492228"/>
            <a:chOff x="4629289" y="3438072"/>
            <a:chExt cx="3728648" cy="1119171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289" y="3438072"/>
              <a:ext cx="615696" cy="1119171"/>
            </a:xfrm>
            <a:prstGeom prst="rect">
              <a:avLst/>
            </a:prstGeom>
          </p:spPr>
        </p:pic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5235636" y="4011120"/>
              <a:ext cx="3122301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de-DE" sz="1867" b="1" dirty="0">
                  <a:solidFill>
                    <a:srgbClr val="298E37"/>
                  </a:solidFill>
                  <a:latin typeface="+mn-lt"/>
                  <a:cs typeface="Tahoma" pitchFamily="34" charset="0"/>
                </a:rPr>
                <a:t>Communication </a:t>
              </a:r>
              <a:br>
                <a:rPr lang="de-DE" sz="1867" b="1" dirty="0">
                  <a:solidFill>
                    <a:srgbClr val="3272B8"/>
                  </a:solidFill>
                  <a:latin typeface="+mn-lt"/>
                  <a:cs typeface="Tahoma" pitchFamily="34" charset="0"/>
                </a:rPr>
              </a:br>
              <a:r>
                <a:rPr lang="de-DE" sz="1333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Information &amp; Communication Technology</a:t>
              </a:r>
            </a:p>
          </p:txBody>
        </p:sp>
      </p:grpSp>
      <p:grpSp>
        <p:nvGrpSpPr>
          <p:cNvPr id="27" name="Gruppierung 26"/>
          <p:cNvGrpSpPr/>
          <p:nvPr/>
        </p:nvGrpSpPr>
        <p:grpSpPr>
          <a:xfrm>
            <a:off x="6704042" y="4225531"/>
            <a:ext cx="3274577" cy="934720"/>
            <a:chOff x="5028031" y="3169148"/>
            <a:chExt cx="2455933" cy="701040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031" y="3169148"/>
              <a:ext cx="926592" cy="701040"/>
            </a:xfrm>
            <a:prstGeom prst="rect">
              <a:avLst/>
            </a:prstGeom>
          </p:spPr>
        </p:pic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5949799" y="3540913"/>
              <a:ext cx="1534165" cy="22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de-DE" sz="1333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CAD Floor Plans</a:t>
              </a:r>
            </a:p>
          </p:txBody>
        </p:sp>
      </p:grpSp>
      <p:grpSp>
        <p:nvGrpSpPr>
          <p:cNvPr id="7" name="Gruppierung 6"/>
          <p:cNvGrpSpPr/>
          <p:nvPr/>
        </p:nvGrpSpPr>
        <p:grpSpPr>
          <a:xfrm>
            <a:off x="6826521" y="2254369"/>
            <a:ext cx="4093652" cy="1072896"/>
            <a:chOff x="5119890" y="1690777"/>
            <a:chExt cx="3070239" cy="804672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890" y="1690777"/>
              <a:ext cx="1243584" cy="804672"/>
            </a:xfrm>
            <a:prstGeom prst="rect">
              <a:avLst/>
            </a:prstGeom>
          </p:spPr>
        </p:pic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6363474" y="1757908"/>
              <a:ext cx="1826655" cy="22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de-DE" sz="1333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Guided</a:t>
              </a:r>
              <a:r>
                <a:rPr lang="de-DE" sz="1333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 Workflows</a:t>
              </a:r>
            </a:p>
          </p:txBody>
        </p:sp>
      </p:grpSp>
      <p:grpSp>
        <p:nvGrpSpPr>
          <p:cNvPr id="30" name="Gruppierung 29"/>
          <p:cNvGrpSpPr/>
          <p:nvPr/>
        </p:nvGrpSpPr>
        <p:grpSpPr>
          <a:xfrm>
            <a:off x="1506269" y="4215501"/>
            <a:ext cx="3813120" cy="1162304"/>
            <a:chOff x="1129702" y="3161626"/>
            <a:chExt cx="2859840" cy="871728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518" y="3161626"/>
              <a:ext cx="1335024" cy="871728"/>
            </a:xfrm>
            <a:prstGeom prst="rect">
              <a:avLst/>
            </a:prstGeom>
          </p:spPr>
        </p:pic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129702" y="3707423"/>
              <a:ext cx="1534165" cy="22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/>
              <a:r>
                <a:rPr lang="de-DE" sz="1333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Open Interfaces</a:t>
              </a:r>
            </a:p>
          </p:txBody>
        </p:sp>
      </p:grpSp>
      <p:grpSp>
        <p:nvGrpSpPr>
          <p:cNvPr id="32" name="Gruppierung 31"/>
          <p:cNvGrpSpPr/>
          <p:nvPr/>
        </p:nvGrpSpPr>
        <p:grpSpPr>
          <a:xfrm>
            <a:off x="1506270" y="2413100"/>
            <a:ext cx="3915535" cy="963168"/>
            <a:chOff x="1129702" y="1809825"/>
            <a:chExt cx="2936651" cy="722376"/>
          </a:xfrm>
        </p:grpSpPr>
        <p:pic>
          <p:nvPicPr>
            <p:cNvPr id="13" name="Bild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25" y="1809825"/>
              <a:ext cx="947928" cy="722376"/>
            </a:xfrm>
            <a:prstGeom prst="rect">
              <a:avLst/>
            </a:prstGeom>
          </p:spPr>
        </p:pic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1129702" y="1881018"/>
              <a:ext cx="1988724" cy="22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/>
              <a:r>
                <a:rPr lang="de-DE" sz="1333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Geographic</a:t>
              </a:r>
              <a:r>
                <a:rPr lang="de-DE" sz="1333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 Information Systems</a:t>
              </a:r>
            </a:p>
          </p:txBody>
        </p:sp>
      </p:grpSp>
      <p:grpSp>
        <p:nvGrpSpPr>
          <p:cNvPr id="33" name="Gruppierung 32"/>
          <p:cNvGrpSpPr/>
          <p:nvPr/>
        </p:nvGrpSpPr>
        <p:grpSpPr>
          <a:xfrm>
            <a:off x="3021783" y="1539712"/>
            <a:ext cx="2871111" cy="1511808"/>
            <a:chOff x="2266337" y="1154784"/>
            <a:chExt cx="2153333" cy="1133856"/>
          </a:xfrm>
        </p:grpSpPr>
        <p:pic>
          <p:nvPicPr>
            <p:cNvPr id="14" name="Bild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974" y="1154784"/>
              <a:ext cx="615696" cy="1133856"/>
            </a:xfrm>
            <a:prstGeom prst="rect">
              <a:avLst/>
            </a:prstGeom>
          </p:spPr>
        </p:pic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2266337" y="1194322"/>
              <a:ext cx="153416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/>
              <a:r>
                <a:rPr lang="de-DE" sz="1867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Evaluation </a:t>
              </a:r>
              <a:br>
                <a:rPr lang="de-DE" sz="1867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</a:br>
              <a:r>
                <a:rPr lang="de-DE" sz="1333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 Analysis &amp; Reports</a:t>
              </a:r>
            </a:p>
          </p:txBody>
        </p:sp>
      </p:grpSp>
      <p:grpSp>
        <p:nvGrpSpPr>
          <p:cNvPr id="31" name="Gruppierung 30"/>
          <p:cNvGrpSpPr/>
          <p:nvPr/>
        </p:nvGrpSpPr>
        <p:grpSpPr>
          <a:xfrm>
            <a:off x="846785" y="3382371"/>
            <a:ext cx="4410801" cy="820928"/>
            <a:chOff x="635088" y="2536777"/>
            <a:chExt cx="3308101" cy="615696"/>
          </a:xfrm>
        </p:grpSpPr>
        <p:pic>
          <p:nvPicPr>
            <p:cNvPr id="12" name="Bild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253" y="2536777"/>
              <a:ext cx="1773936" cy="615696"/>
            </a:xfrm>
            <a:prstGeom prst="rect">
              <a:avLst/>
            </a:prstGeom>
          </p:spPr>
        </p:pic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635088" y="2538307"/>
              <a:ext cx="1534165" cy="59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/>
              <a:r>
                <a:rPr lang="de-DE" sz="1867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Solution Partner</a:t>
              </a:r>
              <a:br>
                <a:rPr lang="de-DE" sz="1867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</a:br>
              <a:r>
                <a:rPr lang="de-DE" sz="1333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Incident Management/ Ticketing Systems, etc.</a:t>
              </a:r>
            </a:p>
          </p:txBody>
        </p:sp>
      </p:grpSp>
      <p:grpSp>
        <p:nvGrpSpPr>
          <p:cNvPr id="29" name="Gruppierung 28"/>
          <p:cNvGrpSpPr/>
          <p:nvPr/>
        </p:nvGrpSpPr>
        <p:grpSpPr>
          <a:xfrm>
            <a:off x="1789586" y="4556631"/>
            <a:ext cx="3854839" cy="1796288"/>
            <a:chOff x="1342189" y="3417473"/>
            <a:chExt cx="2891129" cy="1347216"/>
          </a:xfrm>
        </p:grpSpPr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86" y="3417473"/>
              <a:ext cx="865632" cy="1347216"/>
            </a:xfrm>
            <a:prstGeom prst="rect">
              <a:avLst/>
            </a:prstGeom>
          </p:spPr>
        </p:pic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342189" y="4238772"/>
              <a:ext cx="202397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/>
              <a:r>
                <a:rPr lang="de-DE" sz="1867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Mobile Access</a:t>
              </a:r>
            </a:p>
            <a:p>
              <a:pPr algn="r"/>
              <a:r>
                <a:rPr lang="de-DE" sz="1333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Technicians</a:t>
              </a:r>
              <a:r>
                <a:rPr lang="de-DE" sz="1333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, </a:t>
              </a:r>
              <a:r>
                <a:rPr lang="de-DE" sz="1333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Guard</a:t>
              </a:r>
              <a:r>
                <a:rPr lang="de-DE" sz="1333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Tahoma" pitchFamily="34" charset="0"/>
                </a:rPr>
                <a:t> Services, etc.</a:t>
              </a:r>
            </a:p>
          </p:txBody>
        </p:sp>
      </p:grpSp>
      <p:sp>
        <p:nvSpPr>
          <p:cNvPr id="36" name="Titelplatzhalter 10"/>
          <p:cNvSpPr txBox="1">
            <a:spLocks/>
          </p:cNvSpPr>
          <p:nvPr/>
        </p:nvSpPr>
        <p:spPr>
          <a:xfrm>
            <a:off x="1590675" y="806120"/>
            <a:ext cx="6715125" cy="43646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67" dirty="0" err="1"/>
              <a:t>Capabilities</a:t>
            </a:r>
            <a:r>
              <a:rPr lang="de-DE" sz="2667" dirty="0"/>
              <a:t> </a:t>
            </a:r>
            <a:r>
              <a:rPr lang="de-DE" sz="2667" dirty="0" err="1"/>
              <a:t>of</a:t>
            </a:r>
            <a:r>
              <a:rPr lang="de-DE" sz="2667" dirty="0"/>
              <a:t> a Management System</a:t>
            </a:r>
          </a:p>
        </p:txBody>
      </p:sp>
      <p:pic>
        <p:nvPicPr>
          <p:cNvPr id="34" name="Bild 43">
            <a:extLst>
              <a:ext uri="{FF2B5EF4-FFF2-40B4-BE49-F238E27FC236}">
                <a16:creationId xmlns:a16="http://schemas.microsoft.com/office/drawing/2014/main" id="{5435F993-CA1C-4368-A5EA-7AD634D9C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619" y="899708"/>
            <a:ext cx="1602712" cy="48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E5FADA3-CF46-4FC1-A329-E718BFC763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77" y="407273"/>
            <a:ext cx="2153325" cy="4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450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/>
          <p:cNvCxnSpPr/>
          <p:nvPr/>
        </p:nvCxnSpPr>
        <p:spPr>
          <a:xfrm>
            <a:off x="812800" y="960669"/>
            <a:ext cx="5182085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Bild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07" y="405832"/>
            <a:ext cx="4954016" cy="6071616"/>
          </a:xfrm>
          <a:prstGeom prst="rect">
            <a:avLst/>
          </a:prstGeom>
        </p:spPr>
      </p:pic>
      <p:pic>
        <p:nvPicPr>
          <p:cNvPr id="53" name="Bild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27" y="1979707"/>
            <a:ext cx="4356608" cy="3169920"/>
          </a:xfrm>
          <a:prstGeom prst="rect">
            <a:avLst/>
          </a:prstGeom>
        </p:spPr>
      </p:pic>
      <p:sp>
        <p:nvSpPr>
          <p:cNvPr id="22" name="Subtitle 5"/>
          <p:cNvSpPr txBox="1">
            <a:spLocks/>
          </p:cNvSpPr>
          <p:nvPr/>
        </p:nvSpPr>
        <p:spPr>
          <a:xfrm>
            <a:off x="1156682" y="2341287"/>
            <a:ext cx="4205380" cy="334398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Fire Alarm 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Extinguishing System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Intrusion Detection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Address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Escape Route Control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Lighting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CCTV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Control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Perimeter Surveillance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Management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mr-I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9" name="Gruppierung 38"/>
          <p:cNvGrpSpPr/>
          <p:nvPr/>
        </p:nvGrpSpPr>
        <p:grpSpPr>
          <a:xfrm>
            <a:off x="762875" y="1513771"/>
            <a:ext cx="5000868" cy="717173"/>
            <a:chOff x="590547" y="3530059"/>
            <a:chExt cx="3750651" cy="537880"/>
          </a:xfrm>
        </p:grpSpPr>
        <p:sp>
          <p:nvSpPr>
            <p:cNvPr id="40" name="Abgerundetes Rechteck 39"/>
            <p:cNvSpPr/>
            <p:nvPr/>
          </p:nvSpPr>
          <p:spPr>
            <a:xfrm>
              <a:off x="590547" y="3530059"/>
              <a:ext cx="3750651" cy="53788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41" name="Oval 40"/>
            <p:cNvSpPr/>
            <p:nvPr/>
          </p:nvSpPr>
          <p:spPr>
            <a:xfrm>
              <a:off x="590550" y="3530059"/>
              <a:ext cx="537880" cy="537880"/>
            </a:xfrm>
            <a:prstGeom prst="ellipse">
              <a:avLst/>
            </a:prstGeom>
            <a:solidFill>
              <a:srgbClr val="3272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1128430" y="3621484"/>
              <a:ext cx="198839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133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Safety</a:t>
              </a:r>
              <a:r>
                <a:rPr lang="de-DE" sz="2133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&amp; Security</a:t>
              </a:r>
            </a:p>
          </p:txBody>
        </p:sp>
        <p:pic>
          <p:nvPicPr>
            <p:cNvPr id="43" name="Bild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52" y="3610130"/>
              <a:ext cx="298385" cy="333382"/>
            </a:xfrm>
            <a:prstGeom prst="rect">
              <a:avLst/>
            </a:prstGeom>
          </p:spPr>
        </p:pic>
      </p:grpSp>
      <p:pic>
        <p:nvPicPr>
          <p:cNvPr id="44" name="Bild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321" y="274896"/>
            <a:ext cx="1602712" cy="480000"/>
          </a:xfrm>
          <a:prstGeom prst="rect">
            <a:avLst/>
          </a:prstGeom>
        </p:spPr>
      </p:pic>
      <p:sp>
        <p:nvSpPr>
          <p:cNvPr id="27" name="Titelplatzhalter 10"/>
          <p:cNvSpPr txBox="1">
            <a:spLocks/>
          </p:cNvSpPr>
          <p:nvPr/>
        </p:nvSpPr>
        <p:spPr>
          <a:xfrm>
            <a:off x="1537872" y="803865"/>
            <a:ext cx="7500743" cy="56343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67" dirty="0"/>
              <a:t>Integration </a:t>
            </a:r>
            <a:r>
              <a:rPr lang="de-DE" sz="2667" dirty="0" err="1"/>
              <a:t>Possibilities</a:t>
            </a:r>
            <a:endParaRPr lang="de-DE" sz="2667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E3F917-A9B5-4A6C-A806-847ABA61B5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62" y="271064"/>
            <a:ext cx="2153325" cy="483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14136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/>
          <p:cNvCxnSpPr/>
          <p:nvPr/>
        </p:nvCxnSpPr>
        <p:spPr>
          <a:xfrm>
            <a:off x="812800" y="960669"/>
            <a:ext cx="5182085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Bild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07" y="405832"/>
            <a:ext cx="4954016" cy="6071616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87" y="681451"/>
            <a:ext cx="3486912" cy="4994656"/>
          </a:xfrm>
          <a:prstGeom prst="rect">
            <a:avLst/>
          </a:prstGeom>
        </p:spPr>
      </p:pic>
      <p:sp>
        <p:nvSpPr>
          <p:cNvPr id="21" name="Subtitle 5"/>
          <p:cNvSpPr txBox="1">
            <a:spLocks/>
          </p:cNvSpPr>
          <p:nvPr/>
        </p:nvSpPr>
        <p:spPr>
          <a:xfrm>
            <a:off x="1477523" y="2486532"/>
            <a:ext cx="3628775" cy="2090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Automation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HVAC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Lighting Control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Parking Management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Power Supply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mr-I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34" name="Gruppierung 33"/>
          <p:cNvGrpSpPr/>
          <p:nvPr/>
        </p:nvGrpSpPr>
        <p:grpSpPr>
          <a:xfrm>
            <a:off x="765143" y="1668684"/>
            <a:ext cx="5000867" cy="717173"/>
            <a:chOff x="590548" y="2715936"/>
            <a:chExt cx="3750650" cy="537880"/>
          </a:xfrm>
        </p:grpSpPr>
        <p:sp>
          <p:nvSpPr>
            <p:cNvPr id="35" name="Abgerundetes Rechteck 34"/>
            <p:cNvSpPr/>
            <p:nvPr/>
          </p:nvSpPr>
          <p:spPr>
            <a:xfrm>
              <a:off x="590548" y="2715936"/>
              <a:ext cx="3750650" cy="53788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36" name="Oval 35"/>
            <p:cNvSpPr/>
            <p:nvPr/>
          </p:nvSpPr>
          <p:spPr>
            <a:xfrm>
              <a:off x="590550" y="2715936"/>
              <a:ext cx="537880" cy="537880"/>
            </a:xfrm>
            <a:prstGeom prst="ellipse">
              <a:avLst/>
            </a:prstGeom>
            <a:solidFill>
              <a:srgbClr val="EA9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127339" y="2805851"/>
              <a:ext cx="1599598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133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Building</a:t>
              </a:r>
            </a:p>
          </p:txBody>
        </p:sp>
        <p:pic>
          <p:nvPicPr>
            <p:cNvPr id="38" name="Bild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11" y="2798681"/>
              <a:ext cx="350869" cy="325099"/>
            </a:xfrm>
            <a:prstGeom prst="rect">
              <a:avLst/>
            </a:prstGeom>
          </p:spPr>
        </p:pic>
      </p:grpSp>
      <p:pic>
        <p:nvPicPr>
          <p:cNvPr id="44" name="Bild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321" y="274896"/>
            <a:ext cx="1602712" cy="480000"/>
          </a:xfrm>
          <a:prstGeom prst="rect">
            <a:avLst/>
          </a:prstGeom>
        </p:spPr>
      </p:pic>
      <p:sp>
        <p:nvSpPr>
          <p:cNvPr id="27" name="Titelplatzhalter 10"/>
          <p:cNvSpPr txBox="1">
            <a:spLocks/>
          </p:cNvSpPr>
          <p:nvPr/>
        </p:nvSpPr>
        <p:spPr>
          <a:xfrm>
            <a:off x="1477523" y="960179"/>
            <a:ext cx="7500743" cy="56343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67" dirty="0"/>
              <a:t>Integration </a:t>
            </a:r>
            <a:r>
              <a:rPr lang="de-DE" sz="2667" dirty="0" err="1"/>
              <a:t>Possibilities</a:t>
            </a:r>
            <a:endParaRPr lang="de-DE" sz="2667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2D2BF4-9522-4FA6-89ED-593CBD27D6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64" y="285260"/>
            <a:ext cx="2153325" cy="483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528240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/>
          <p:cNvCxnSpPr/>
          <p:nvPr/>
        </p:nvCxnSpPr>
        <p:spPr>
          <a:xfrm>
            <a:off x="812800" y="960669"/>
            <a:ext cx="5182085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Bild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07" y="405832"/>
            <a:ext cx="4954016" cy="6071616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80" y="405832"/>
            <a:ext cx="4096512" cy="4665472"/>
          </a:xfrm>
          <a:prstGeom prst="rect">
            <a:avLst/>
          </a:prstGeom>
        </p:spPr>
      </p:pic>
      <p:sp>
        <p:nvSpPr>
          <p:cNvPr id="58" name="Subtitle 5"/>
          <p:cNvSpPr txBox="1">
            <a:spLocks/>
          </p:cNvSpPr>
          <p:nvPr/>
        </p:nvSpPr>
        <p:spPr>
          <a:xfrm>
            <a:off x="1477523" y="2391735"/>
            <a:ext cx="4078604" cy="10666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Telephone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System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Intercom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E-Mail, SMS, Pager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Infrastructure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Mobile Devices</a:t>
            </a:r>
          </a:p>
          <a:p>
            <a:pPr marL="237059" indent="-237059">
              <a:buClr>
                <a:srgbClr val="005693"/>
              </a:buClr>
              <a:buBlip>
                <a:blip r:embed="rId6"/>
              </a:buBlip>
            </a:pPr>
            <a:r>
              <a:rPr lang="mr-I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uppierung 28"/>
          <p:cNvGrpSpPr/>
          <p:nvPr/>
        </p:nvGrpSpPr>
        <p:grpSpPr>
          <a:xfrm>
            <a:off x="765143" y="1564722"/>
            <a:ext cx="5000867" cy="717173"/>
            <a:chOff x="590548" y="1135329"/>
            <a:chExt cx="3750650" cy="537880"/>
          </a:xfrm>
        </p:grpSpPr>
        <p:sp>
          <p:nvSpPr>
            <p:cNvPr id="30" name="Abgerundetes Rechteck 29"/>
            <p:cNvSpPr/>
            <p:nvPr/>
          </p:nvSpPr>
          <p:spPr>
            <a:xfrm>
              <a:off x="590548" y="1135329"/>
              <a:ext cx="3750650" cy="53788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31" name="Oval 30"/>
            <p:cNvSpPr/>
            <p:nvPr/>
          </p:nvSpPr>
          <p:spPr>
            <a:xfrm>
              <a:off x="590550" y="1135329"/>
              <a:ext cx="537880" cy="537880"/>
            </a:xfrm>
            <a:prstGeom prst="ellipse">
              <a:avLst/>
            </a:prstGeom>
            <a:solidFill>
              <a:srgbClr val="298E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1128946" y="1227403"/>
              <a:ext cx="2223853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133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Communication</a:t>
              </a:r>
            </a:p>
          </p:txBody>
        </p:sp>
        <p:pic>
          <p:nvPicPr>
            <p:cNvPr id="33" name="Bild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96" y="1249339"/>
              <a:ext cx="276991" cy="297578"/>
            </a:xfrm>
            <a:prstGeom prst="rect">
              <a:avLst/>
            </a:prstGeom>
          </p:spPr>
        </p:pic>
      </p:grpSp>
      <p:pic>
        <p:nvPicPr>
          <p:cNvPr id="44" name="Bild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321" y="274896"/>
            <a:ext cx="1602712" cy="480000"/>
          </a:xfrm>
          <a:prstGeom prst="rect">
            <a:avLst/>
          </a:prstGeom>
        </p:spPr>
      </p:pic>
      <p:sp>
        <p:nvSpPr>
          <p:cNvPr id="27" name="Titelplatzhalter 10"/>
          <p:cNvSpPr txBox="1">
            <a:spLocks/>
          </p:cNvSpPr>
          <p:nvPr/>
        </p:nvSpPr>
        <p:spPr>
          <a:xfrm>
            <a:off x="1537872" y="859392"/>
            <a:ext cx="7500743" cy="56343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67" dirty="0"/>
              <a:t>Integration </a:t>
            </a:r>
            <a:r>
              <a:rPr lang="de-DE" sz="2667" dirty="0" err="1"/>
              <a:t>Possibilities</a:t>
            </a:r>
            <a:endParaRPr lang="de-DE" sz="2667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F135E3-EECC-42DA-85B3-1B22A16E58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64" y="285260"/>
            <a:ext cx="2153325" cy="483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910286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Bild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047" y="1"/>
            <a:ext cx="7368864" cy="6864415"/>
          </a:xfrm>
          <a:prstGeom prst="rect">
            <a:avLst/>
          </a:prstGeom>
        </p:spPr>
      </p:pic>
      <p:pic>
        <p:nvPicPr>
          <p:cNvPr id="70" name="Bild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627" y="1"/>
            <a:ext cx="7365551" cy="6889257"/>
          </a:xfrm>
          <a:prstGeom prst="rect">
            <a:avLst/>
          </a:prstGeom>
        </p:spPr>
      </p:pic>
      <p:pic>
        <p:nvPicPr>
          <p:cNvPr id="69" name="Bild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076" y="0"/>
            <a:ext cx="7332133" cy="6858000"/>
          </a:xfrm>
          <a:prstGeom prst="rect">
            <a:avLst/>
          </a:prstGeom>
        </p:spPr>
      </p:pic>
      <p:pic>
        <p:nvPicPr>
          <p:cNvPr id="68" name="Bild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77" y="0"/>
            <a:ext cx="7345535" cy="6858000"/>
          </a:xfrm>
          <a:prstGeom prst="rect">
            <a:avLst/>
          </a:prstGeom>
        </p:spPr>
      </p:pic>
      <p:pic>
        <p:nvPicPr>
          <p:cNvPr id="67" name="Bild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77" y="1"/>
            <a:ext cx="7345535" cy="6857999"/>
          </a:xfrm>
          <a:prstGeom prst="rect">
            <a:avLst/>
          </a:prstGeom>
        </p:spPr>
      </p:pic>
      <p:cxnSp>
        <p:nvCxnSpPr>
          <p:cNvPr id="32" name="Gerade Verbindung 31"/>
          <p:cNvCxnSpPr/>
          <p:nvPr/>
        </p:nvCxnSpPr>
        <p:spPr>
          <a:xfrm>
            <a:off x="812800" y="960669"/>
            <a:ext cx="3314309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ruppierung 18"/>
          <p:cNvGrpSpPr/>
          <p:nvPr/>
        </p:nvGrpSpPr>
        <p:grpSpPr>
          <a:xfrm>
            <a:off x="809975" y="1300045"/>
            <a:ext cx="3308007" cy="600001"/>
            <a:chOff x="607481" y="975034"/>
            <a:chExt cx="2481005" cy="450001"/>
          </a:xfrm>
        </p:grpSpPr>
        <p:sp>
          <p:nvSpPr>
            <p:cNvPr id="42" name="Abgerundetes Rechteck 41"/>
            <p:cNvSpPr/>
            <p:nvPr/>
          </p:nvSpPr>
          <p:spPr>
            <a:xfrm>
              <a:off x="607481" y="975035"/>
              <a:ext cx="2481005" cy="450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055519" y="982157"/>
              <a:ext cx="1521426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67" dirty="0" err="1"/>
                <a:t>Vendor</a:t>
              </a:r>
              <a:r>
                <a:rPr lang="de-DE" sz="1467" dirty="0"/>
                <a:t>-neutral</a:t>
              </a:r>
              <a:br>
                <a:rPr lang="de-DE" sz="1467" dirty="0"/>
              </a:br>
              <a:r>
                <a:rPr lang="de-DE" sz="1467" dirty="0"/>
                <a:t>Management System</a:t>
              </a:r>
            </a:p>
          </p:txBody>
        </p:sp>
        <p:grpSp>
          <p:nvGrpSpPr>
            <p:cNvPr id="9" name="Gruppierung 8"/>
            <p:cNvGrpSpPr/>
            <p:nvPr/>
          </p:nvGrpSpPr>
          <p:grpSpPr>
            <a:xfrm>
              <a:off x="607482" y="975034"/>
              <a:ext cx="450000" cy="450000"/>
              <a:chOff x="622596" y="1160607"/>
              <a:chExt cx="727200" cy="735520"/>
            </a:xfrm>
          </p:grpSpPr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622596" y="1160607"/>
                <a:ext cx="727200" cy="735520"/>
              </a:xfrm>
              <a:prstGeom prst="ellipse">
                <a:avLst/>
              </a:prstGeom>
              <a:solidFill>
                <a:srgbClr val="3272B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pic>
            <p:nvPicPr>
              <p:cNvPr id="40" name="Bild 3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904" y="1314867"/>
                <a:ext cx="405384" cy="411480"/>
              </a:xfrm>
              <a:prstGeom prst="rect">
                <a:avLst/>
              </a:prstGeom>
            </p:spPr>
          </p:pic>
        </p:grpSp>
      </p:grpSp>
      <p:grpSp>
        <p:nvGrpSpPr>
          <p:cNvPr id="2" name="Gruppierung 1"/>
          <p:cNvGrpSpPr/>
          <p:nvPr/>
        </p:nvGrpSpPr>
        <p:grpSpPr>
          <a:xfrm>
            <a:off x="809975" y="2704081"/>
            <a:ext cx="3308007" cy="606939"/>
            <a:chOff x="607481" y="2028060"/>
            <a:chExt cx="2481005" cy="455204"/>
          </a:xfrm>
        </p:grpSpPr>
        <p:sp>
          <p:nvSpPr>
            <p:cNvPr id="47" name="Abgerundetes Rechteck 46"/>
            <p:cNvSpPr/>
            <p:nvPr/>
          </p:nvSpPr>
          <p:spPr>
            <a:xfrm>
              <a:off x="607481" y="2033264"/>
              <a:ext cx="2481005" cy="450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058420" y="2122928"/>
              <a:ext cx="1702526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67"/>
                <a:t>Uniform User </a:t>
              </a:r>
              <a:r>
                <a:rPr lang="de-DE" sz="1467" dirty="0"/>
                <a:t>Interface</a:t>
              </a:r>
            </a:p>
          </p:txBody>
        </p:sp>
        <p:grpSp>
          <p:nvGrpSpPr>
            <p:cNvPr id="7" name="Gruppierung 6"/>
            <p:cNvGrpSpPr>
              <a:grpSpLocks noChangeAspect="1"/>
            </p:cNvGrpSpPr>
            <p:nvPr/>
          </p:nvGrpSpPr>
          <p:grpSpPr>
            <a:xfrm>
              <a:off x="607481" y="2028060"/>
              <a:ext cx="450000" cy="450000"/>
              <a:chOff x="-1164854" y="820943"/>
              <a:chExt cx="720000" cy="720000"/>
            </a:xfrm>
          </p:grpSpPr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-1164854" y="820943"/>
                <a:ext cx="720000" cy="720000"/>
              </a:xfrm>
              <a:prstGeom prst="ellipse">
                <a:avLst/>
              </a:prstGeom>
              <a:solidFill>
                <a:srgbClr val="3272B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pic>
            <p:nvPicPr>
              <p:cNvPr id="43" name="Bild 4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2240" y="1023493"/>
                <a:ext cx="351575" cy="338554"/>
              </a:xfrm>
              <a:prstGeom prst="rect">
                <a:avLst/>
              </a:prstGeom>
            </p:spPr>
          </p:pic>
        </p:grpSp>
      </p:grpSp>
      <p:grpSp>
        <p:nvGrpSpPr>
          <p:cNvPr id="3" name="Gruppierung 2"/>
          <p:cNvGrpSpPr/>
          <p:nvPr/>
        </p:nvGrpSpPr>
        <p:grpSpPr>
          <a:xfrm>
            <a:off x="809975" y="3410558"/>
            <a:ext cx="3308007" cy="600000"/>
            <a:chOff x="607481" y="2557919"/>
            <a:chExt cx="2481005" cy="450000"/>
          </a:xfrm>
        </p:grpSpPr>
        <p:sp>
          <p:nvSpPr>
            <p:cNvPr id="50" name="Abgerundetes Rechteck 49"/>
            <p:cNvSpPr/>
            <p:nvPr/>
          </p:nvSpPr>
          <p:spPr>
            <a:xfrm>
              <a:off x="607481" y="2557919"/>
              <a:ext cx="2481005" cy="450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8" name="Gruppierung 7"/>
            <p:cNvGrpSpPr>
              <a:grpSpLocks noChangeAspect="1"/>
            </p:cNvGrpSpPr>
            <p:nvPr/>
          </p:nvGrpSpPr>
          <p:grpSpPr>
            <a:xfrm>
              <a:off x="607481" y="2557919"/>
              <a:ext cx="450000" cy="450000"/>
              <a:chOff x="-1123957" y="924468"/>
              <a:chExt cx="720000" cy="720000"/>
            </a:xfrm>
          </p:grpSpPr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-1123957" y="924468"/>
                <a:ext cx="720000" cy="720000"/>
              </a:xfrm>
              <a:prstGeom prst="ellipse">
                <a:avLst/>
              </a:prstGeom>
              <a:solidFill>
                <a:srgbClr val="3272B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pic>
            <p:nvPicPr>
              <p:cNvPr id="49" name="Bild 4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58062" y="1096456"/>
                <a:ext cx="401540" cy="343422"/>
              </a:xfrm>
              <a:prstGeom prst="rect">
                <a:avLst/>
              </a:prstGeom>
            </p:spPr>
          </p:pic>
        </p:grpSp>
        <p:sp>
          <p:nvSpPr>
            <p:cNvPr id="23" name="Textfeld 22"/>
            <p:cNvSpPr txBox="1"/>
            <p:nvPr/>
          </p:nvSpPr>
          <p:spPr>
            <a:xfrm>
              <a:off x="1063643" y="2644300"/>
              <a:ext cx="1568680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67" dirty="0" err="1"/>
                <a:t>Guided</a:t>
              </a:r>
              <a:r>
                <a:rPr lang="de-DE" sz="1467" dirty="0"/>
                <a:t> Workflows</a:t>
              </a:r>
            </a:p>
          </p:txBody>
        </p:sp>
      </p:grpSp>
      <p:grpSp>
        <p:nvGrpSpPr>
          <p:cNvPr id="4" name="Gruppierung 3"/>
          <p:cNvGrpSpPr/>
          <p:nvPr/>
        </p:nvGrpSpPr>
        <p:grpSpPr>
          <a:xfrm>
            <a:off x="802173" y="4115175"/>
            <a:ext cx="3308007" cy="602437"/>
            <a:chOff x="601629" y="3086381"/>
            <a:chExt cx="2481005" cy="451828"/>
          </a:xfrm>
        </p:grpSpPr>
        <p:sp>
          <p:nvSpPr>
            <p:cNvPr id="55" name="Abgerundetes Rechteck 54"/>
            <p:cNvSpPr/>
            <p:nvPr/>
          </p:nvSpPr>
          <p:spPr>
            <a:xfrm>
              <a:off x="601629" y="3088209"/>
              <a:ext cx="2481005" cy="450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52" name="Gruppierung 51"/>
            <p:cNvGrpSpPr>
              <a:grpSpLocks noChangeAspect="1"/>
            </p:cNvGrpSpPr>
            <p:nvPr/>
          </p:nvGrpSpPr>
          <p:grpSpPr>
            <a:xfrm>
              <a:off x="605254" y="3086381"/>
              <a:ext cx="450000" cy="450000"/>
              <a:chOff x="4798316" y="2989910"/>
              <a:chExt cx="720000" cy="720000"/>
            </a:xfrm>
          </p:grpSpPr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4798316" y="2989910"/>
                <a:ext cx="720000" cy="720000"/>
              </a:xfrm>
              <a:prstGeom prst="ellipse">
                <a:avLst/>
              </a:prstGeom>
              <a:solidFill>
                <a:srgbClr val="3272B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pic>
            <p:nvPicPr>
              <p:cNvPr id="54" name="Bild 5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3828" y="3126944"/>
                <a:ext cx="188976" cy="411480"/>
              </a:xfrm>
              <a:prstGeom prst="rect">
                <a:avLst/>
              </a:prstGeom>
            </p:spPr>
          </p:pic>
        </p:grpSp>
        <p:sp>
          <p:nvSpPr>
            <p:cNvPr id="25" name="Textfeld 24"/>
            <p:cNvSpPr txBox="1"/>
            <p:nvPr/>
          </p:nvSpPr>
          <p:spPr>
            <a:xfrm>
              <a:off x="1051629" y="3170379"/>
              <a:ext cx="1980000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67" dirty="0"/>
                <a:t>Reports </a:t>
              </a:r>
              <a:r>
                <a:rPr lang="de-DE" sz="1467" dirty="0" err="1"/>
                <a:t>and</a:t>
              </a:r>
              <a:r>
                <a:rPr lang="de-DE" sz="1467" dirty="0"/>
                <a:t> Evaluations</a:t>
              </a:r>
            </a:p>
          </p:txBody>
        </p:sp>
      </p:grpSp>
      <p:grpSp>
        <p:nvGrpSpPr>
          <p:cNvPr id="5" name="Gruppierung 4"/>
          <p:cNvGrpSpPr/>
          <p:nvPr/>
        </p:nvGrpSpPr>
        <p:grpSpPr>
          <a:xfrm>
            <a:off x="802173" y="4824253"/>
            <a:ext cx="3308007" cy="604004"/>
            <a:chOff x="601629" y="3618189"/>
            <a:chExt cx="2481005" cy="453003"/>
          </a:xfrm>
        </p:grpSpPr>
        <p:sp>
          <p:nvSpPr>
            <p:cNvPr id="59" name="Abgerundetes Rechteck 58"/>
            <p:cNvSpPr/>
            <p:nvPr/>
          </p:nvSpPr>
          <p:spPr>
            <a:xfrm>
              <a:off x="601629" y="3621192"/>
              <a:ext cx="2481005" cy="450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1043035" y="3706394"/>
              <a:ext cx="1980000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67" dirty="0"/>
                <a:t>Security </a:t>
              </a:r>
              <a:r>
                <a:rPr lang="de-DE" sz="1467" dirty="0" err="1"/>
                <a:t>and</a:t>
              </a:r>
              <a:r>
                <a:rPr lang="de-DE" sz="1467" dirty="0"/>
                <a:t> </a:t>
              </a:r>
              <a:r>
                <a:rPr lang="de-DE" sz="1467" dirty="0" err="1"/>
                <a:t>Reliability</a:t>
              </a:r>
              <a:endParaRPr lang="de-DE" sz="1467" dirty="0"/>
            </a:p>
          </p:txBody>
        </p:sp>
        <p:grpSp>
          <p:nvGrpSpPr>
            <p:cNvPr id="56" name="Gruppierung 55"/>
            <p:cNvGrpSpPr>
              <a:grpSpLocks noChangeAspect="1"/>
            </p:cNvGrpSpPr>
            <p:nvPr/>
          </p:nvGrpSpPr>
          <p:grpSpPr>
            <a:xfrm>
              <a:off x="601629" y="3618189"/>
              <a:ext cx="450000" cy="450000"/>
              <a:chOff x="590762" y="1126134"/>
              <a:chExt cx="720000" cy="720000"/>
            </a:xfrm>
          </p:grpSpPr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590762" y="1126134"/>
                <a:ext cx="720000" cy="720000"/>
              </a:xfrm>
              <a:prstGeom prst="ellipse">
                <a:avLst/>
              </a:prstGeom>
              <a:solidFill>
                <a:srgbClr val="3272B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pic>
            <p:nvPicPr>
              <p:cNvPr id="58" name="Bild 5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151" y="1284772"/>
                <a:ext cx="347472" cy="411480"/>
              </a:xfrm>
              <a:prstGeom prst="rect">
                <a:avLst/>
              </a:prstGeom>
            </p:spPr>
          </p:pic>
        </p:grpSp>
      </p:grpSp>
      <p:grpSp>
        <p:nvGrpSpPr>
          <p:cNvPr id="6" name="Gruppierung 5"/>
          <p:cNvGrpSpPr/>
          <p:nvPr/>
        </p:nvGrpSpPr>
        <p:grpSpPr>
          <a:xfrm>
            <a:off x="802173" y="5530780"/>
            <a:ext cx="3308007" cy="604690"/>
            <a:chOff x="601629" y="4148087"/>
            <a:chExt cx="2481005" cy="453518"/>
          </a:xfrm>
        </p:grpSpPr>
        <p:sp>
          <p:nvSpPr>
            <p:cNvPr id="60" name="Abgerundetes Rechteck 59"/>
            <p:cNvSpPr/>
            <p:nvPr/>
          </p:nvSpPr>
          <p:spPr>
            <a:xfrm>
              <a:off x="601629" y="4151605"/>
              <a:ext cx="2481005" cy="450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052810" y="4159780"/>
              <a:ext cx="1708136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67" dirty="0"/>
                <a:t>Investment </a:t>
              </a:r>
              <a:r>
                <a:rPr lang="de-DE" sz="1467" dirty="0" err="1"/>
                <a:t>Protection</a:t>
              </a:r>
              <a:r>
                <a:rPr lang="de-DE" sz="1467" dirty="0"/>
                <a:t> due </a:t>
              </a:r>
              <a:r>
                <a:rPr lang="de-DE" sz="1467" dirty="0" err="1"/>
                <a:t>to</a:t>
              </a:r>
              <a:r>
                <a:rPr lang="de-DE" sz="1467" dirty="0"/>
                <a:t> </a:t>
              </a:r>
              <a:r>
                <a:rPr lang="de-DE" sz="1467" dirty="0" err="1"/>
                <a:t>Scalability</a:t>
              </a:r>
              <a:endParaRPr lang="de-DE" sz="1467" dirty="0"/>
            </a:p>
          </p:txBody>
        </p:sp>
        <p:grpSp>
          <p:nvGrpSpPr>
            <p:cNvPr id="10" name="Gruppierung 9"/>
            <p:cNvGrpSpPr>
              <a:grpSpLocks noChangeAspect="1"/>
            </p:cNvGrpSpPr>
            <p:nvPr/>
          </p:nvGrpSpPr>
          <p:grpSpPr>
            <a:xfrm>
              <a:off x="601629" y="4148087"/>
              <a:ext cx="450000" cy="450000"/>
              <a:chOff x="4723091" y="2996392"/>
              <a:chExt cx="727200" cy="727200"/>
            </a:xfrm>
          </p:grpSpPr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4723091" y="2996392"/>
                <a:ext cx="727200" cy="727200"/>
              </a:xfrm>
              <a:prstGeom prst="ellipse">
                <a:avLst/>
              </a:prstGeom>
              <a:solidFill>
                <a:srgbClr val="3272B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pic>
            <p:nvPicPr>
              <p:cNvPr id="62" name="Bild 6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1572" y="3177987"/>
                <a:ext cx="378920" cy="327638"/>
              </a:xfrm>
              <a:prstGeom prst="rect">
                <a:avLst/>
              </a:prstGeom>
            </p:spPr>
          </p:pic>
        </p:grpSp>
      </p:grpSp>
      <p:grpSp>
        <p:nvGrpSpPr>
          <p:cNvPr id="28" name="Gruppierung 27"/>
          <p:cNvGrpSpPr/>
          <p:nvPr/>
        </p:nvGrpSpPr>
        <p:grpSpPr>
          <a:xfrm>
            <a:off x="802173" y="2007659"/>
            <a:ext cx="3308007" cy="600000"/>
            <a:chOff x="601629" y="1505743"/>
            <a:chExt cx="2481005" cy="450000"/>
          </a:xfrm>
        </p:grpSpPr>
        <p:sp>
          <p:nvSpPr>
            <p:cNvPr id="63" name="Abgerundetes Rechteck 62"/>
            <p:cNvSpPr/>
            <p:nvPr/>
          </p:nvSpPr>
          <p:spPr>
            <a:xfrm>
              <a:off x="601629" y="1505743"/>
              <a:ext cx="2481005" cy="450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1058420" y="1602134"/>
              <a:ext cx="1980000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67" dirty="0"/>
                <a:t>More </a:t>
              </a:r>
              <a:r>
                <a:rPr lang="de-DE" sz="1467" dirty="0" err="1"/>
                <a:t>than</a:t>
              </a:r>
              <a:r>
                <a:rPr lang="de-DE" sz="1467" dirty="0"/>
                <a:t> 450 Interfaces</a:t>
              </a: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07482" y="1505743"/>
              <a:ext cx="450000" cy="450000"/>
            </a:xfrm>
            <a:prstGeom prst="ellipse">
              <a:avLst/>
            </a:prstGeom>
            <a:solidFill>
              <a:srgbClr val="3272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12" name="Bild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85" y="1576798"/>
              <a:ext cx="277932" cy="308423"/>
            </a:xfrm>
            <a:prstGeom prst="rect">
              <a:avLst/>
            </a:prstGeom>
          </p:spPr>
        </p:pic>
      </p:grpSp>
      <p:pic>
        <p:nvPicPr>
          <p:cNvPr id="11" name="Bild 10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473876" y="0"/>
            <a:ext cx="7332133" cy="6858000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12984" y="1"/>
            <a:ext cx="7379016" cy="6857999"/>
          </a:xfrm>
          <a:prstGeom prst="rect">
            <a:avLst/>
          </a:prstGeom>
        </p:spPr>
      </p:pic>
      <p:pic>
        <p:nvPicPr>
          <p:cNvPr id="64" name="Bild 43">
            <a:extLst>
              <a:ext uri="{FF2B5EF4-FFF2-40B4-BE49-F238E27FC236}">
                <a16:creationId xmlns:a16="http://schemas.microsoft.com/office/drawing/2014/main" id="{B7C5222B-2AB3-4BD0-A104-E97A95D5947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26" y="662777"/>
            <a:ext cx="1602712" cy="48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E52EDC8-365B-4712-A327-0CD87132616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51" y="157027"/>
            <a:ext cx="2153325" cy="483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01490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27514" y="0"/>
            <a:ext cx="7364486" cy="6888262"/>
          </a:xfrm>
          <a:prstGeom prst="rect">
            <a:avLst/>
          </a:prstGeom>
        </p:spPr>
      </p:pic>
      <p:cxnSp>
        <p:nvCxnSpPr>
          <p:cNvPr id="32" name="Gerade Verbindung 31"/>
          <p:cNvCxnSpPr/>
          <p:nvPr/>
        </p:nvCxnSpPr>
        <p:spPr>
          <a:xfrm>
            <a:off x="812800" y="960669"/>
            <a:ext cx="3314309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BE52EDC8-365B-4712-A327-0CD871326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84" y="2742551"/>
            <a:ext cx="2619100" cy="5884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966A76-E589-46CE-8712-3BAA7855304C}"/>
              </a:ext>
            </a:extLst>
          </p:cNvPr>
          <p:cNvSpPr txBox="1"/>
          <p:nvPr/>
        </p:nvSpPr>
        <p:spPr>
          <a:xfrm>
            <a:off x="1079775" y="3543259"/>
            <a:ext cx="3747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Our suppliers</a:t>
            </a:r>
          </a:p>
        </p:txBody>
      </p:sp>
      <p:pic>
        <p:nvPicPr>
          <p:cNvPr id="2050" name="Picture 2" descr="C:\Users\Marko MBS\Desktop\Cofem-NEW-Logo-250x2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807300"/>
            <a:ext cx="1622425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ko MBS\Desktop\Axis_Communications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01" y="431227"/>
            <a:ext cx="1470025" cy="5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ko MBS\Desktop\panasonic-security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038" y="275840"/>
            <a:ext cx="1985962" cy="84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rko MBS\Desktop\parado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38" y="6508239"/>
            <a:ext cx="2345874" cy="2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arko MBS\Desktop\mileston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83" y="6403206"/>
            <a:ext cx="1985672" cy="41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arko MBS\Desktop\allied telesi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14" y="5306983"/>
            <a:ext cx="2381024" cy="133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Marko MBS\Desktop\Motorola_logo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043" y="5306983"/>
            <a:ext cx="1212471" cy="9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arko MBS\Desktop\Dynacord_logo_develectronics-1024x53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4909661"/>
            <a:ext cx="1512483" cy="79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\\Mbs_nas\mbs\Petroprocess\Prezentacija Safety-Security avg23\takti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494" y="4270161"/>
            <a:ext cx="1002575" cy="2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\\Mbs_nas\mbs\Petroprocess\Prezentacija Safety-Security avg23\Kentec-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28" y="1278169"/>
            <a:ext cx="1222959" cy="36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\\Mbs_nas\mbs\Petroprocess\Prezentacija Safety-Security avg23\elecom_2606015_2016-04-02-14-46-17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90" y="1613464"/>
            <a:ext cx="1478007" cy="9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584805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erade Verbindung 31"/>
          <p:cNvCxnSpPr/>
          <p:nvPr/>
        </p:nvCxnSpPr>
        <p:spPr>
          <a:xfrm>
            <a:off x="812800" y="960669"/>
            <a:ext cx="3314309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BE52EDC8-365B-4712-A327-0CD871326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84" y="2742551"/>
            <a:ext cx="2619100" cy="5884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966A76-E589-46CE-8712-3BAA7855304C}"/>
              </a:ext>
            </a:extLst>
          </p:cNvPr>
          <p:cNvSpPr txBox="1"/>
          <p:nvPr/>
        </p:nvSpPr>
        <p:spPr>
          <a:xfrm>
            <a:off x="1558809" y="3526963"/>
            <a:ext cx="2711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Certificates</a:t>
            </a:r>
          </a:p>
          <a:p>
            <a:r>
              <a:rPr lang="en-US" sz="3600" dirty="0"/>
              <a:t>Licenses</a:t>
            </a:r>
          </a:p>
          <a:p>
            <a:r>
              <a:rPr lang="en-US" sz="3600" dirty="0"/>
              <a:t>References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563F80-04A3-4EE6-A8F4-C507073A9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593" y="2316206"/>
            <a:ext cx="2882350" cy="144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A2EF7C-B84D-42E5-8694-9157AD8945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4780" y="2089506"/>
            <a:ext cx="2892642" cy="1241532"/>
          </a:xfrm>
          <a:prstGeom prst="rect">
            <a:avLst/>
          </a:prstGeom>
        </p:spPr>
      </p:pic>
      <p:pic>
        <p:nvPicPr>
          <p:cNvPr id="1026" name="Picture 2" descr="MediaMatrix's NION Series of Digital Signal and Control Processors, nCIE  PILOT Control PC Now EN54-16 Certified – rAVe [PUBS]">
            <a:extLst>
              <a:ext uri="{FF2B5EF4-FFF2-40B4-BE49-F238E27FC236}">
                <a16:creationId xmlns:a16="http://schemas.microsoft.com/office/drawing/2014/main" id="{1C526414-3EFD-4E73-8F06-064807397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17" y="4001857"/>
            <a:ext cx="3554014" cy="18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rwriters Laboratories vector logo - Underwriters Laboratories logo  vector free download">
            <a:extLst>
              <a:ext uri="{FF2B5EF4-FFF2-40B4-BE49-F238E27FC236}">
                <a16:creationId xmlns:a16="http://schemas.microsoft.com/office/drawing/2014/main" id="{56055F62-21DF-4810-89DA-A897E237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420972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platzhalter 10">
            <a:extLst>
              <a:ext uri="{FF2B5EF4-FFF2-40B4-BE49-F238E27FC236}">
                <a16:creationId xmlns:a16="http://schemas.microsoft.com/office/drawing/2014/main" id="{98D04A0D-2F63-4B85-B6AF-CBED7F7650DE}"/>
              </a:ext>
            </a:extLst>
          </p:cNvPr>
          <p:cNvSpPr txBox="1">
            <a:spLocks/>
          </p:cNvSpPr>
          <p:nvPr/>
        </p:nvSpPr>
        <p:spPr>
          <a:xfrm>
            <a:off x="4407037" y="678950"/>
            <a:ext cx="7500743" cy="116607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67" dirty="0"/>
              <a:t>Our systems are certified according to all relevant international and domestic standards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6178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erade Verbindung 31"/>
          <p:cNvCxnSpPr/>
          <p:nvPr/>
        </p:nvCxnSpPr>
        <p:spPr>
          <a:xfrm>
            <a:off x="812800" y="960669"/>
            <a:ext cx="3314309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BE52EDC8-365B-4712-A327-0CD871326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84" y="2742551"/>
            <a:ext cx="2619100" cy="5884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966A76-E589-46CE-8712-3BAA7855304C}"/>
              </a:ext>
            </a:extLst>
          </p:cNvPr>
          <p:cNvSpPr txBox="1"/>
          <p:nvPr/>
        </p:nvSpPr>
        <p:spPr>
          <a:xfrm>
            <a:off x="1558809" y="3526963"/>
            <a:ext cx="2711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Certificates</a:t>
            </a:r>
          </a:p>
          <a:p>
            <a:r>
              <a:rPr lang="en-US" sz="3600" dirty="0"/>
              <a:t>Licenses</a:t>
            </a:r>
          </a:p>
          <a:p>
            <a:r>
              <a:rPr lang="en-US" sz="3600" dirty="0"/>
              <a:t>References</a:t>
            </a:r>
          </a:p>
        </p:txBody>
      </p:sp>
      <p:sp>
        <p:nvSpPr>
          <p:cNvPr id="9" name="Titelplatzhalter 10">
            <a:extLst>
              <a:ext uri="{FF2B5EF4-FFF2-40B4-BE49-F238E27FC236}">
                <a16:creationId xmlns:a16="http://schemas.microsoft.com/office/drawing/2014/main" id="{D4F31E3D-2FEC-4221-9270-28A45ACED8BE}"/>
              </a:ext>
            </a:extLst>
          </p:cNvPr>
          <p:cNvSpPr txBox="1">
            <a:spLocks/>
          </p:cNvSpPr>
          <p:nvPr/>
        </p:nvSpPr>
        <p:spPr>
          <a:xfrm>
            <a:off x="5988187" y="397233"/>
            <a:ext cx="7500743" cy="56343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67" dirty="0"/>
              <a:t>We have all necessery local licences</a:t>
            </a:r>
          </a:p>
        </p:txBody>
      </p:sp>
      <p:pic>
        <p:nvPicPr>
          <p:cNvPr id="2050" name="Picture 2" descr="mup-srbije">
            <a:extLst>
              <a:ext uri="{FF2B5EF4-FFF2-40B4-BE49-F238E27FC236}">
                <a16:creationId xmlns:a16="http://schemas.microsoft.com/office/drawing/2014/main" id="{5D65F6B0-F2AA-4577-97C4-5531DB22B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87" y="1094019"/>
            <a:ext cx="1104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up-srbije-sektor-za-vandredne-situacije">
            <a:extLst>
              <a:ext uri="{FF2B5EF4-FFF2-40B4-BE49-F238E27FC236}">
                <a16:creationId xmlns:a16="http://schemas.microsoft.com/office/drawing/2014/main" id="{4FE87ABE-2416-4684-8F14-909F4579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24" y="2828540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zenjerska-komora-srbije">
            <a:extLst>
              <a:ext uri="{FF2B5EF4-FFF2-40B4-BE49-F238E27FC236}">
                <a16:creationId xmlns:a16="http://schemas.microsoft.com/office/drawing/2014/main" id="{CB963634-D66B-44EA-9EAE-C1AF0A0A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62" y="4972435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DC0A9B-AF2D-4C12-A849-D58452394799}"/>
              </a:ext>
            </a:extLst>
          </p:cNvPr>
          <p:cNvSpPr txBox="1"/>
          <p:nvPr/>
        </p:nvSpPr>
        <p:spPr>
          <a:xfrm>
            <a:off x="6657975" y="1295400"/>
            <a:ext cx="497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Ministry of internal affairs of Serbia – licenses for security systems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A03895-5546-4B3E-A344-9A4D23C4275B}"/>
              </a:ext>
            </a:extLst>
          </p:cNvPr>
          <p:cNvSpPr txBox="1"/>
          <p:nvPr/>
        </p:nvSpPr>
        <p:spPr>
          <a:xfrm>
            <a:off x="6657975" y="3331038"/>
            <a:ext cx="497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Ministry of internal affairs of Serbia – licenses for fire protection systems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FE29E6-52C6-45B5-A7C7-C5EDFE34FE7A}"/>
              </a:ext>
            </a:extLst>
          </p:cNvPr>
          <p:cNvSpPr txBox="1"/>
          <p:nvPr/>
        </p:nvSpPr>
        <p:spPr>
          <a:xfrm>
            <a:off x="6657975" y="5276203"/>
            <a:ext cx="497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Serbian Chamber of Engineers – licenses for </a:t>
            </a:r>
            <a:r>
              <a:rPr lang="en-US" dirty="0" err="1"/>
              <a:t>personel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5031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1764" y="469562"/>
            <a:ext cx="4317294" cy="495919"/>
          </a:xfrm>
          <a:prstGeom prst="rect">
            <a:avLst/>
          </a:prstGeom>
        </p:spPr>
        <p:txBody>
          <a:bodyPr vert="horz" wrap="square" lIns="0" tIns="14111" rIns="0" bIns="0" rtlCol="0" anchor="ctr">
            <a:spAutoFit/>
          </a:bodyPr>
          <a:lstStyle/>
          <a:p>
            <a:pPr marL="14111">
              <a:lnSpc>
                <a:spcPts val="3567"/>
              </a:lnSpc>
              <a:spcBef>
                <a:spcPts val="111"/>
              </a:spcBef>
            </a:pPr>
            <a:r>
              <a:rPr spc="-6" dirty="0"/>
              <a:t>Fire</a:t>
            </a:r>
            <a:r>
              <a:rPr spc="-44" dirty="0"/>
              <a:t> </a:t>
            </a:r>
            <a:r>
              <a:rPr dirty="0"/>
              <a:t>Alarm</a:t>
            </a:r>
            <a:r>
              <a:rPr spc="-44" dirty="0"/>
              <a:t> </a:t>
            </a:r>
            <a:r>
              <a:rPr dirty="0"/>
              <a:t>Systems</a:t>
            </a:r>
          </a:p>
        </p:txBody>
      </p:sp>
      <p:sp>
        <p:nvSpPr>
          <p:cNvPr id="4" name="object 4"/>
          <p:cNvSpPr/>
          <p:nvPr/>
        </p:nvSpPr>
        <p:spPr>
          <a:xfrm>
            <a:off x="1544109" y="3925062"/>
            <a:ext cx="4159250" cy="2214033"/>
          </a:xfrm>
          <a:custGeom>
            <a:avLst/>
            <a:gdLst/>
            <a:ahLst/>
            <a:cxnLst/>
            <a:rect l="l" t="t" r="r" b="b"/>
            <a:pathLst>
              <a:path w="3743325" h="1992629">
                <a:moveTo>
                  <a:pt x="3742944" y="0"/>
                </a:moveTo>
                <a:lnTo>
                  <a:pt x="0" y="0"/>
                </a:lnTo>
                <a:lnTo>
                  <a:pt x="0" y="1992629"/>
                </a:lnTo>
                <a:lnTo>
                  <a:pt x="3742944" y="1992629"/>
                </a:lnTo>
                <a:lnTo>
                  <a:pt x="3742944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1544109" y="3925062"/>
            <a:ext cx="4159250" cy="1809705"/>
          </a:xfrm>
          <a:prstGeom prst="rect">
            <a:avLst/>
          </a:prstGeom>
        </p:spPr>
        <p:txBody>
          <a:bodyPr vert="horz" wrap="square" lIns="0" tIns="4233" rIns="0" bIns="0" rtlCol="0">
            <a:spAutoFit/>
          </a:bodyPr>
          <a:lstStyle/>
          <a:p>
            <a:pPr>
              <a:spcBef>
                <a:spcPts val="33"/>
              </a:spcBef>
            </a:pPr>
            <a:endParaRPr sz="2611" dirty="0">
              <a:latin typeface="Times New Roman"/>
              <a:cs typeface="Times New Roman"/>
            </a:endParaRPr>
          </a:p>
          <a:p>
            <a:pPr marL="100893" marR="1002584">
              <a:lnSpc>
                <a:spcPct val="104200"/>
              </a:lnSpc>
            </a:pPr>
            <a:r>
              <a:rPr sz="1778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comprehensive portfolio </a:t>
            </a:r>
            <a:r>
              <a:rPr sz="17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includes fire panels, detectors, </a:t>
            </a:r>
            <a:r>
              <a:rPr sz="1778" spc="-4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778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points,</a:t>
            </a:r>
            <a:r>
              <a:rPr sz="1778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video-based</a:t>
            </a:r>
            <a:endParaRPr sz="1778" dirty="0">
              <a:latin typeface="Arial"/>
              <a:cs typeface="Arial"/>
            </a:endParaRPr>
          </a:p>
          <a:p>
            <a:pPr marL="100893" marR="1738472">
              <a:lnSpc>
                <a:spcPct val="104000"/>
              </a:lnSpc>
            </a:pP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fire detection and other </a:t>
            </a:r>
            <a:r>
              <a:rPr sz="1778" spc="-4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accessories</a:t>
            </a:r>
            <a:endParaRPr sz="1778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17048" y="1508675"/>
            <a:ext cx="6015567" cy="1519767"/>
          </a:xfrm>
          <a:custGeom>
            <a:avLst/>
            <a:gdLst/>
            <a:ahLst/>
            <a:cxnLst/>
            <a:rect l="l" t="t" r="r" b="b"/>
            <a:pathLst>
              <a:path w="5414009" h="1367789">
                <a:moveTo>
                  <a:pt x="5414009" y="0"/>
                </a:moveTo>
                <a:lnTo>
                  <a:pt x="0" y="0"/>
                </a:lnTo>
                <a:lnTo>
                  <a:pt x="0" y="1367789"/>
                </a:lnTo>
                <a:lnTo>
                  <a:pt x="5414009" y="1367789"/>
                </a:lnTo>
                <a:lnTo>
                  <a:pt x="541400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6206419" y="1577575"/>
            <a:ext cx="2011539" cy="1250799"/>
          </a:xfrm>
          <a:prstGeom prst="rect">
            <a:avLst/>
          </a:prstGeom>
        </p:spPr>
        <p:txBody>
          <a:bodyPr vert="horz" wrap="square" lIns="0" tIns="121356" rIns="0" bIns="0" rtlCol="0">
            <a:spAutoFit/>
          </a:bodyPr>
          <a:lstStyle/>
          <a:p>
            <a:pPr marL="14111">
              <a:spcBef>
                <a:spcPts val="956"/>
              </a:spcBef>
            </a:pPr>
            <a:r>
              <a:rPr sz="1333" b="1" spc="-6" dirty="0">
                <a:latin typeface="Arial"/>
                <a:cs typeface="Arial"/>
              </a:rPr>
              <a:t>Reliable</a:t>
            </a:r>
            <a:r>
              <a:rPr sz="1333" b="1" spc="-22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in</a:t>
            </a:r>
            <a:r>
              <a:rPr sz="1333" b="1" spc="-11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every</a:t>
            </a:r>
            <a:r>
              <a:rPr sz="1333" b="1" spc="-39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respect</a:t>
            </a:r>
            <a:endParaRPr sz="1333" dirty="0">
              <a:latin typeface="Arial"/>
              <a:cs typeface="Arial"/>
            </a:endParaRPr>
          </a:p>
          <a:p>
            <a:pPr marL="14111">
              <a:spcBef>
                <a:spcPts val="844"/>
              </a:spcBef>
            </a:pPr>
            <a:r>
              <a:rPr sz="1333" dirty="0">
                <a:latin typeface="Wingdings 3"/>
                <a:cs typeface="Wingdings 3"/>
              </a:rPr>
              <a:t></a:t>
            </a:r>
            <a:r>
              <a:rPr sz="1333" spc="156" dirty="0">
                <a:latin typeface="Times New Roman"/>
                <a:cs typeface="Times New Roman"/>
              </a:rPr>
              <a:t> </a:t>
            </a:r>
            <a:r>
              <a:rPr sz="1333" spc="-6" dirty="0">
                <a:latin typeface="Arial"/>
                <a:cs typeface="Arial"/>
              </a:rPr>
              <a:t>Accurate</a:t>
            </a:r>
            <a:r>
              <a:rPr sz="1333" spc="-33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fire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detection</a:t>
            </a:r>
            <a:endParaRPr sz="1333" dirty="0">
              <a:latin typeface="Arial"/>
              <a:cs typeface="Arial"/>
            </a:endParaRPr>
          </a:p>
          <a:p>
            <a:pPr marL="14111">
              <a:spcBef>
                <a:spcPts val="844"/>
              </a:spcBef>
            </a:pPr>
            <a:r>
              <a:rPr sz="1333" dirty="0">
                <a:latin typeface="Wingdings 3"/>
                <a:cs typeface="Wingdings 3"/>
              </a:rPr>
              <a:t></a:t>
            </a:r>
            <a:r>
              <a:rPr sz="1333" spc="444" dirty="0">
                <a:latin typeface="Times New Roman"/>
                <a:cs typeface="Times New Roman"/>
              </a:rPr>
              <a:t> </a:t>
            </a:r>
            <a:r>
              <a:rPr sz="1333" spc="-6" dirty="0">
                <a:latin typeface="Arial"/>
                <a:cs typeface="Arial"/>
              </a:rPr>
              <a:t>Future-proof</a:t>
            </a:r>
            <a:r>
              <a:rPr sz="1333" spc="-28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solutions</a:t>
            </a:r>
            <a:endParaRPr sz="1333" dirty="0">
              <a:latin typeface="Arial"/>
              <a:cs typeface="Arial"/>
            </a:endParaRPr>
          </a:p>
          <a:p>
            <a:pPr marL="14111">
              <a:spcBef>
                <a:spcPts val="844"/>
              </a:spcBef>
            </a:pPr>
            <a:r>
              <a:rPr sz="1333" dirty="0">
                <a:latin typeface="Wingdings 3"/>
                <a:cs typeface="Wingdings 3"/>
              </a:rPr>
              <a:t></a:t>
            </a:r>
            <a:r>
              <a:rPr sz="1333" spc="428" dirty="0">
                <a:latin typeface="Times New Roman"/>
                <a:cs typeface="Times New Roman"/>
              </a:rPr>
              <a:t> </a:t>
            </a:r>
            <a:r>
              <a:rPr sz="1333" spc="-6" dirty="0">
                <a:latin typeface="Arial"/>
                <a:cs typeface="Arial"/>
              </a:rPr>
              <a:t>Long-term</a:t>
            </a:r>
            <a:r>
              <a:rPr sz="1333" spc="-28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partnership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7048" y="3105488"/>
            <a:ext cx="6015567" cy="1519767"/>
          </a:xfrm>
          <a:custGeom>
            <a:avLst/>
            <a:gdLst/>
            <a:ahLst/>
            <a:cxnLst/>
            <a:rect l="l" t="t" r="r" b="b"/>
            <a:pathLst>
              <a:path w="5414009" h="1367789">
                <a:moveTo>
                  <a:pt x="5414009" y="0"/>
                </a:moveTo>
                <a:lnTo>
                  <a:pt x="0" y="0"/>
                </a:lnTo>
                <a:lnTo>
                  <a:pt x="0" y="1367789"/>
                </a:lnTo>
                <a:lnTo>
                  <a:pt x="5414009" y="1367789"/>
                </a:lnTo>
                <a:lnTo>
                  <a:pt x="541400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6206419" y="3173857"/>
            <a:ext cx="3402894" cy="1263623"/>
          </a:xfrm>
          <a:prstGeom prst="rect">
            <a:avLst/>
          </a:prstGeom>
        </p:spPr>
        <p:txBody>
          <a:bodyPr vert="horz" wrap="square" lIns="0" tIns="121356" rIns="0" bIns="0" rtlCol="0">
            <a:spAutoFit/>
          </a:bodyPr>
          <a:lstStyle/>
          <a:p>
            <a:pPr marL="14111">
              <a:spcBef>
                <a:spcPts val="956"/>
              </a:spcBef>
            </a:pPr>
            <a:r>
              <a:rPr sz="1333" b="1" spc="-6" dirty="0">
                <a:latin typeface="Arial"/>
                <a:cs typeface="Arial"/>
              </a:rPr>
              <a:t>Innovative</a:t>
            </a:r>
            <a:r>
              <a:rPr sz="1333" b="1" spc="-11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and technology-driven</a:t>
            </a:r>
            <a:endParaRPr sz="1333">
              <a:latin typeface="Arial"/>
              <a:cs typeface="Arial"/>
            </a:endParaRPr>
          </a:p>
          <a:p>
            <a:pPr marL="14111">
              <a:spcBef>
                <a:spcPts val="850"/>
              </a:spcBef>
            </a:pPr>
            <a:r>
              <a:rPr sz="1333" dirty="0">
                <a:latin typeface="Wingdings 3"/>
                <a:cs typeface="Wingdings 3"/>
              </a:rPr>
              <a:t></a:t>
            </a:r>
            <a:r>
              <a:rPr sz="1333" spc="161" dirty="0">
                <a:latin typeface="Times New Roman"/>
                <a:cs typeface="Times New Roman"/>
              </a:rPr>
              <a:t> </a:t>
            </a:r>
            <a:r>
              <a:rPr sz="1333" spc="-11" dirty="0">
                <a:latin typeface="Arial"/>
                <a:cs typeface="Arial"/>
              </a:rPr>
              <a:t>Video-based</a:t>
            </a:r>
            <a:r>
              <a:rPr sz="1333" spc="-33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fire</a:t>
            </a:r>
            <a:r>
              <a:rPr sz="1333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detection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solutions</a:t>
            </a:r>
            <a:endParaRPr sz="1333">
              <a:latin typeface="Arial"/>
              <a:cs typeface="Arial"/>
            </a:endParaRPr>
          </a:p>
          <a:p>
            <a:pPr marL="14111">
              <a:spcBef>
                <a:spcPts val="839"/>
              </a:spcBef>
            </a:pPr>
            <a:r>
              <a:rPr sz="1333" dirty="0">
                <a:latin typeface="Wingdings 3"/>
                <a:cs typeface="Wingdings 3"/>
              </a:rPr>
              <a:t></a:t>
            </a:r>
            <a:r>
              <a:rPr sz="1333" spc="156" dirty="0">
                <a:latin typeface="Times New Roman"/>
                <a:cs typeface="Times New Roman"/>
              </a:rPr>
              <a:t> </a:t>
            </a:r>
            <a:r>
              <a:rPr sz="1333" spc="-6" dirty="0">
                <a:latin typeface="Arial"/>
                <a:cs typeface="Arial"/>
              </a:rPr>
              <a:t>Remote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control, maintenance</a:t>
            </a:r>
            <a:r>
              <a:rPr sz="1333" spc="-28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and</a:t>
            </a:r>
            <a:r>
              <a:rPr sz="1333" spc="-28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service</a:t>
            </a:r>
            <a:endParaRPr sz="1333">
              <a:latin typeface="Arial"/>
              <a:cs typeface="Arial"/>
            </a:endParaRPr>
          </a:p>
          <a:p>
            <a:pPr marL="14111">
              <a:spcBef>
                <a:spcPts val="844"/>
              </a:spcBef>
            </a:pPr>
            <a:r>
              <a:rPr sz="1333" dirty="0">
                <a:latin typeface="Wingdings 3"/>
                <a:cs typeface="Wingdings 3"/>
              </a:rPr>
              <a:t></a:t>
            </a:r>
            <a:r>
              <a:rPr sz="1333" spc="139" dirty="0">
                <a:latin typeface="Times New Roman"/>
                <a:cs typeface="Times New Roman"/>
              </a:rPr>
              <a:t> </a:t>
            </a:r>
            <a:r>
              <a:rPr sz="1333" spc="-6" dirty="0">
                <a:latin typeface="Arial"/>
                <a:cs typeface="Arial"/>
              </a:rPr>
              <a:t>Powerful</a:t>
            </a:r>
            <a:r>
              <a:rPr sz="1333" spc="-33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planning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tools</a:t>
            </a:r>
            <a:endParaRPr sz="1333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17048" y="4698915"/>
            <a:ext cx="6015567" cy="1440744"/>
          </a:xfrm>
          <a:custGeom>
            <a:avLst/>
            <a:gdLst/>
            <a:ahLst/>
            <a:cxnLst/>
            <a:rect l="l" t="t" r="r" b="b"/>
            <a:pathLst>
              <a:path w="5414009" h="1296670">
                <a:moveTo>
                  <a:pt x="5414009" y="0"/>
                </a:moveTo>
                <a:lnTo>
                  <a:pt x="0" y="0"/>
                </a:lnTo>
                <a:lnTo>
                  <a:pt x="0" y="1296162"/>
                </a:lnTo>
                <a:lnTo>
                  <a:pt x="5414009" y="1296162"/>
                </a:lnTo>
                <a:lnTo>
                  <a:pt x="541400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2" name="object 12"/>
          <p:cNvSpPr txBox="1"/>
          <p:nvPr/>
        </p:nvSpPr>
        <p:spPr>
          <a:xfrm>
            <a:off x="6206419" y="4883066"/>
            <a:ext cx="4012494" cy="943087"/>
          </a:xfrm>
          <a:prstGeom prst="rect">
            <a:avLst/>
          </a:prstGeom>
        </p:spPr>
        <p:txBody>
          <a:bodyPr vert="horz" wrap="square" lIns="0" tIns="121356" rIns="0" bIns="0" rtlCol="0">
            <a:spAutoFit/>
          </a:bodyPr>
          <a:lstStyle/>
          <a:p>
            <a:pPr marL="14111">
              <a:spcBef>
                <a:spcPts val="956"/>
              </a:spcBef>
            </a:pPr>
            <a:r>
              <a:rPr sz="1333" b="1" spc="-6" dirty="0">
                <a:latin typeface="Arial"/>
                <a:cs typeface="Arial"/>
              </a:rPr>
              <a:t>Flexible</a:t>
            </a:r>
            <a:r>
              <a:rPr sz="1333" b="1" spc="11" dirty="0">
                <a:latin typeface="Arial"/>
                <a:cs typeface="Arial"/>
              </a:rPr>
              <a:t> </a:t>
            </a:r>
            <a:r>
              <a:rPr sz="1333" b="1" dirty="0">
                <a:latin typeface="Arial"/>
                <a:cs typeface="Arial"/>
              </a:rPr>
              <a:t>to</a:t>
            </a:r>
            <a:r>
              <a:rPr sz="1333" b="1" spc="-6" dirty="0">
                <a:latin typeface="Arial"/>
                <a:cs typeface="Arial"/>
              </a:rPr>
              <a:t> the</a:t>
            </a:r>
            <a:r>
              <a:rPr sz="1333" b="1" spc="-11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max</a:t>
            </a:r>
            <a:endParaRPr sz="1333">
              <a:latin typeface="Arial"/>
              <a:cs typeface="Arial"/>
            </a:endParaRPr>
          </a:p>
          <a:p>
            <a:pPr marL="14111">
              <a:spcBef>
                <a:spcPts val="844"/>
              </a:spcBef>
            </a:pPr>
            <a:r>
              <a:rPr sz="1333" dirty="0">
                <a:latin typeface="Wingdings 3"/>
                <a:cs typeface="Wingdings 3"/>
              </a:rPr>
              <a:t></a:t>
            </a:r>
            <a:r>
              <a:rPr sz="1333" spc="144" dirty="0">
                <a:latin typeface="Times New Roman"/>
                <a:cs typeface="Times New Roman"/>
              </a:rPr>
              <a:t> </a:t>
            </a:r>
            <a:r>
              <a:rPr sz="1333" spc="-17" dirty="0">
                <a:latin typeface="Arial"/>
                <a:cs typeface="Arial"/>
              </a:rPr>
              <a:t>Tailor-made </a:t>
            </a:r>
            <a:r>
              <a:rPr sz="1333" spc="-6" dirty="0">
                <a:latin typeface="Arial"/>
                <a:cs typeface="Arial"/>
              </a:rPr>
              <a:t>and</a:t>
            </a:r>
            <a:r>
              <a:rPr sz="1333" spc="-33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modular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solutions</a:t>
            </a:r>
            <a:endParaRPr sz="1333">
              <a:latin typeface="Arial"/>
              <a:cs typeface="Arial"/>
            </a:endParaRPr>
          </a:p>
          <a:p>
            <a:pPr marL="14111">
              <a:spcBef>
                <a:spcPts val="844"/>
              </a:spcBef>
            </a:pPr>
            <a:r>
              <a:rPr sz="1333" dirty="0">
                <a:latin typeface="Wingdings 3"/>
                <a:cs typeface="Wingdings 3"/>
              </a:rPr>
              <a:t></a:t>
            </a:r>
            <a:r>
              <a:rPr sz="1333" spc="161" dirty="0">
                <a:latin typeface="Times New Roman"/>
                <a:cs typeface="Times New Roman"/>
              </a:rPr>
              <a:t> </a:t>
            </a:r>
            <a:r>
              <a:rPr sz="1333" spc="-6" dirty="0">
                <a:latin typeface="Arial"/>
                <a:cs typeface="Arial"/>
              </a:rPr>
              <a:t>Independent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from</a:t>
            </a:r>
            <a:r>
              <a:rPr sz="1333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verticals,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applications</a:t>
            </a:r>
            <a:r>
              <a:rPr sz="1333" spc="-28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or</a:t>
            </a:r>
            <a:r>
              <a:rPr sz="1333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project</a:t>
            </a:r>
            <a:endParaRPr sz="1333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32382" y="1508675"/>
            <a:ext cx="84667" cy="1519767"/>
          </a:xfrm>
          <a:custGeom>
            <a:avLst/>
            <a:gdLst/>
            <a:ahLst/>
            <a:cxnLst/>
            <a:rect l="l" t="t" r="r" b="b"/>
            <a:pathLst>
              <a:path w="76200" h="1367789">
                <a:moveTo>
                  <a:pt x="76200" y="0"/>
                </a:moveTo>
                <a:lnTo>
                  <a:pt x="0" y="0"/>
                </a:lnTo>
                <a:lnTo>
                  <a:pt x="0" y="1367789"/>
                </a:lnTo>
                <a:lnTo>
                  <a:pt x="76200" y="1367789"/>
                </a:lnTo>
                <a:lnTo>
                  <a:pt x="76200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4" name="object 14"/>
          <p:cNvSpPr/>
          <p:nvPr/>
        </p:nvSpPr>
        <p:spPr>
          <a:xfrm>
            <a:off x="5932382" y="3105488"/>
            <a:ext cx="84667" cy="1519767"/>
          </a:xfrm>
          <a:custGeom>
            <a:avLst/>
            <a:gdLst/>
            <a:ahLst/>
            <a:cxnLst/>
            <a:rect l="l" t="t" r="r" b="b"/>
            <a:pathLst>
              <a:path w="76200" h="1367789">
                <a:moveTo>
                  <a:pt x="76200" y="0"/>
                </a:moveTo>
                <a:lnTo>
                  <a:pt x="0" y="0"/>
                </a:lnTo>
                <a:lnTo>
                  <a:pt x="0" y="1367789"/>
                </a:lnTo>
                <a:lnTo>
                  <a:pt x="76200" y="1367789"/>
                </a:lnTo>
                <a:lnTo>
                  <a:pt x="76200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15"/>
          <p:cNvSpPr/>
          <p:nvPr/>
        </p:nvSpPr>
        <p:spPr>
          <a:xfrm>
            <a:off x="5932382" y="4698915"/>
            <a:ext cx="84667" cy="1440744"/>
          </a:xfrm>
          <a:custGeom>
            <a:avLst/>
            <a:gdLst/>
            <a:ahLst/>
            <a:cxnLst/>
            <a:rect l="l" t="t" r="r" b="b"/>
            <a:pathLst>
              <a:path w="76200" h="1296670">
                <a:moveTo>
                  <a:pt x="76200" y="0"/>
                </a:moveTo>
                <a:lnTo>
                  <a:pt x="0" y="0"/>
                </a:lnTo>
                <a:lnTo>
                  <a:pt x="0" y="1296162"/>
                </a:lnTo>
                <a:lnTo>
                  <a:pt x="76200" y="1296162"/>
                </a:lnTo>
                <a:lnTo>
                  <a:pt x="76200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grpSp>
        <p:nvGrpSpPr>
          <p:cNvPr id="18" name="object 18"/>
          <p:cNvGrpSpPr/>
          <p:nvPr/>
        </p:nvGrpSpPr>
        <p:grpSpPr>
          <a:xfrm>
            <a:off x="1535641" y="1505289"/>
            <a:ext cx="4167717" cy="2217561"/>
            <a:chOff x="259079" y="1295400"/>
            <a:chExt cx="3750945" cy="199580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4268" y="1295425"/>
              <a:ext cx="1865661" cy="19928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" y="1295400"/>
              <a:ext cx="1865375" cy="1995677"/>
            </a:xfrm>
            <a:prstGeom prst="rect">
              <a:avLst/>
            </a:prstGeom>
          </p:spPr>
        </p:pic>
      </p:grpSp>
      <p:pic>
        <p:nvPicPr>
          <p:cNvPr id="23" name="object 4">
            <a:extLst>
              <a:ext uri="{FF2B5EF4-FFF2-40B4-BE49-F238E27FC236}">
                <a16:creationId xmlns:a16="http://schemas.microsoft.com/office/drawing/2014/main" id="{8CE827EE-9B31-44D6-8C3B-7C1CF80433A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4839" y="358278"/>
            <a:ext cx="1094231" cy="5753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C95569-C502-4D72-8F5A-3417618C7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539" y="404016"/>
            <a:ext cx="2153325" cy="483832"/>
          </a:xfrm>
          <a:prstGeom prst="rect">
            <a:avLst/>
          </a:prstGeom>
        </p:spPr>
      </p:pic>
      <p:pic>
        <p:nvPicPr>
          <p:cNvPr id="1026" name="Picture 2" descr="C:\Users\Marko MBS\Desktop\Kentec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53" y="1173501"/>
            <a:ext cx="2252417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ko MBS\Desktop\LST-Logo_LABORSTRAUSS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55" y="2065008"/>
            <a:ext cx="2005012" cy="9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ko MBS\Desktop\takti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44" y="3271112"/>
            <a:ext cx="1942926" cy="55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rko MBS\Desktop\elecom_2606015_2016-04-02-14-46-1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27" y="3471383"/>
            <a:ext cx="1916288" cy="12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ko MBS\Desktop\Cofem-NEW-Logo-250x25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962" y="4145380"/>
            <a:ext cx="1530647" cy="15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erade Verbindung 31"/>
          <p:cNvCxnSpPr/>
          <p:nvPr/>
        </p:nvCxnSpPr>
        <p:spPr>
          <a:xfrm>
            <a:off x="812800" y="960669"/>
            <a:ext cx="3314309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BE52EDC8-365B-4712-A327-0CD871326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84" y="2742551"/>
            <a:ext cx="2619100" cy="5884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966A76-E589-46CE-8712-3BAA7855304C}"/>
              </a:ext>
            </a:extLst>
          </p:cNvPr>
          <p:cNvSpPr txBox="1"/>
          <p:nvPr/>
        </p:nvSpPr>
        <p:spPr>
          <a:xfrm>
            <a:off x="1558809" y="3526963"/>
            <a:ext cx="2711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Certificates</a:t>
            </a:r>
          </a:p>
          <a:p>
            <a:r>
              <a:rPr lang="en-US" sz="3600" dirty="0"/>
              <a:t>Licenses</a:t>
            </a:r>
          </a:p>
          <a:p>
            <a:r>
              <a:rPr lang="en-US" sz="3600" dirty="0"/>
              <a:t>References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DEE2F-17A2-4A49-9018-DE2EA7BD2798}"/>
              </a:ext>
            </a:extLst>
          </p:cNvPr>
          <p:cNvSpPr txBox="1"/>
          <p:nvPr/>
        </p:nvSpPr>
        <p:spPr>
          <a:xfrm>
            <a:off x="4733924" y="999629"/>
            <a:ext cx="72104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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Public Enterprise Electric Power Industry of Serbia (JP EPS) </a:t>
            </a:r>
          </a:p>
          <a:p>
            <a:pPr marL="342900" lvl="0" indent="-342900">
              <a:buFont typeface="Symbol" panose="05050102010706020507" pitchFamily="18" charset="2"/>
              <a:buChar char="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NIS Oil industry of Serbia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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Radio Television of Serbia, Belgrade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National Museum Belgrade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MFC “U</a:t>
            </a:r>
            <a:r>
              <a:rPr lang="sr-Latn-R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šće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Belgrade,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Building „Old Mill“ Belgrade,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Arms industry „Milan Blagojevic“, „Sloboda Čačak“, „Krušik“,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Port Novi Sad, Port Sremska Mitrovica, Port Bogojevo,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Thermal power plant Kostolac,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Hydroelectric power plants Djerdap,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Cargo port in thermal power plant „Nikola Tesla B“,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Wastewater treatment plant Boljevac, Mokrin,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Gerontology Centre Belgrade,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Health Company „PharmaSwiss“,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Hall „Aleksandar Nikolić“ – Pionir,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Electrical substations „Belgrade 6“, „Nis 6“, „Smederevo“,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Wind turbines „Krivaca“, „Kosava“, „Alibunar“, „Kula“.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Thermo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powerplants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Nikola Tesla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Thermo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powerplants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Kostolac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Belgrade Waterfront, BW Metropolitan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2" name="Titelplatzhalter 10">
            <a:extLst>
              <a:ext uri="{FF2B5EF4-FFF2-40B4-BE49-F238E27FC236}">
                <a16:creationId xmlns:a16="http://schemas.microsoft.com/office/drawing/2014/main" id="{0CDD4ACE-F1A1-4E3D-9E13-65F5F8887369}"/>
              </a:ext>
            </a:extLst>
          </p:cNvPr>
          <p:cNvSpPr txBox="1">
            <a:spLocks/>
          </p:cNvSpPr>
          <p:nvPr/>
        </p:nvSpPr>
        <p:spPr>
          <a:xfrm>
            <a:off x="4911862" y="225783"/>
            <a:ext cx="7500743" cy="56343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67" dirty="0"/>
              <a:t>Reference list excerpt from our consortium: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92132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erade Verbindung 31"/>
          <p:cNvCxnSpPr/>
          <p:nvPr/>
        </p:nvCxnSpPr>
        <p:spPr>
          <a:xfrm>
            <a:off x="812800" y="960669"/>
            <a:ext cx="3314309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BE52EDC8-365B-4712-A327-0CD871326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43" y="150752"/>
            <a:ext cx="2619100" cy="588487"/>
          </a:xfrm>
          <a:prstGeom prst="rect">
            <a:avLst/>
          </a:prstGeom>
        </p:spPr>
      </p:pic>
      <p:sp>
        <p:nvSpPr>
          <p:cNvPr id="12" name="Titelplatzhalter 10">
            <a:extLst>
              <a:ext uri="{FF2B5EF4-FFF2-40B4-BE49-F238E27FC236}">
                <a16:creationId xmlns:a16="http://schemas.microsoft.com/office/drawing/2014/main" id="{0CDD4ACE-F1A1-4E3D-9E13-65F5F8887369}"/>
              </a:ext>
            </a:extLst>
          </p:cNvPr>
          <p:cNvSpPr txBox="1">
            <a:spLocks/>
          </p:cNvSpPr>
          <p:nvPr/>
        </p:nvSpPr>
        <p:spPr>
          <a:xfrm>
            <a:off x="4911862" y="225783"/>
            <a:ext cx="7500743" cy="56343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67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C0A9B-AF2D-4C12-A849-D58452394799}"/>
              </a:ext>
            </a:extLst>
          </p:cNvPr>
          <p:cNvSpPr txBox="1"/>
          <p:nvPr/>
        </p:nvSpPr>
        <p:spPr>
          <a:xfrm>
            <a:off x="6500055" y="1433511"/>
            <a:ext cx="54647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Video surveillance  system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Telecommunication network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Video wall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9" name="Titelplatzhalter 10">
            <a:extLst>
              <a:ext uri="{FF2B5EF4-FFF2-40B4-BE49-F238E27FC236}">
                <a16:creationId xmlns:a16="http://schemas.microsoft.com/office/drawing/2014/main" id="{0CDD4ACE-F1A1-4E3D-9E13-65F5F8887369}"/>
              </a:ext>
            </a:extLst>
          </p:cNvPr>
          <p:cNvSpPr txBox="1">
            <a:spLocks/>
          </p:cNvSpPr>
          <p:nvPr/>
        </p:nvSpPr>
        <p:spPr>
          <a:xfrm>
            <a:off x="6394657" y="225783"/>
            <a:ext cx="3584437" cy="56343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67" dirty="0"/>
              <a:t>Thermo powerplant Kostolac B3</a:t>
            </a:r>
          </a:p>
        </p:txBody>
      </p:sp>
      <p:pic>
        <p:nvPicPr>
          <p:cNvPr id="15" name="Picture 9" descr="C:\Users\Marko MBS\Desktop\allied telesi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55" y="3234267"/>
            <a:ext cx="2518866" cy="14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rko MBS\Desktop\ep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0651"/>
            <a:ext cx="857949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Marko MBS\Desktop\Axis_Communications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49" y="1994291"/>
            <a:ext cx="1470025" cy="5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Marko MBS\Desktop\mileston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740" y="2056784"/>
            <a:ext cx="1985672" cy="41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04" y="2259011"/>
            <a:ext cx="4761570" cy="26961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09032" y="6488668"/>
            <a:ext cx="8021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Calibri"/>
              </a:rPr>
              <a:t>˃ 500 cameras, multi site video management solution, explosion-proof subsystem </a:t>
            </a:r>
            <a:endParaRPr lang="en-US" b="1" i="1" dirty="0"/>
          </a:p>
        </p:txBody>
      </p:sp>
      <p:pic>
        <p:nvPicPr>
          <p:cNvPr id="3075" name="Picture 3" descr="C:\Users\Marko MBS\Desktop\2560px-LG_logo_(2015)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83" y="5336604"/>
            <a:ext cx="1235755" cy="5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ko MBS\Desktop\jupiter_logo_2021_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46" y="5136441"/>
            <a:ext cx="1193349" cy="9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448029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47" y="1043311"/>
            <a:ext cx="3245315" cy="5052690"/>
          </a:xfrm>
          <a:prstGeom prst="rect">
            <a:avLst/>
          </a:prstGeom>
        </p:spPr>
      </p:pic>
      <p:cxnSp>
        <p:nvCxnSpPr>
          <p:cNvPr id="32" name="Gerade Verbindung 31"/>
          <p:cNvCxnSpPr/>
          <p:nvPr/>
        </p:nvCxnSpPr>
        <p:spPr>
          <a:xfrm>
            <a:off x="812800" y="960669"/>
            <a:ext cx="3314309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BE52EDC8-365B-4712-A327-0CD871326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43" y="150752"/>
            <a:ext cx="2619100" cy="588487"/>
          </a:xfrm>
          <a:prstGeom prst="rect">
            <a:avLst/>
          </a:prstGeom>
        </p:spPr>
      </p:pic>
      <p:sp>
        <p:nvSpPr>
          <p:cNvPr id="12" name="Titelplatzhalter 10">
            <a:extLst>
              <a:ext uri="{FF2B5EF4-FFF2-40B4-BE49-F238E27FC236}">
                <a16:creationId xmlns:a16="http://schemas.microsoft.com/office/drawing/2014/main" id="{0CDD4ACE-F1A1-4E3D-9E13-65F5F8887369}"/>
              </a:ext>
            </a:extLst>
          </p:cNvPr>
          <p:cNvSpPr txBox="1">
            <a:spLocks/>
          </p:cNvSpPr>
          <p:nvPr/>
        </p:nvSpPr>
        <p:spPr>
          <a:xfrm>
            <a:off x="4911862" y="225783"/>
            <a:ext cx="7500743" cy="56343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67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C0A9B-AF2D-4C12-A849-D58452394799}"/>
              </a:ext>
            </a:extLst>
          </p:cNvPr>
          <p:cNvSpPr txBox="1"/>
          <p:nvPr/>
        </p:nvSpPr>
        <p:spPr>
          <a:xfrm>
            <a:off x="5105537" y="2259011"/>
            <a:ext cx="65627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Fire detection system</a:t>
            </a:r>
          </a:p>
          <a:p>
            <a:endParaRPr lang="en-US" b="1" dirty="0"/>
          </a:p>
          <a:p>
            <a:r>
              <a:rPr lang="en-US" b="1" dirty="0"/>
              <a:t>Gas CO detection system</a:t>
            </a:r>
          </a:p>
          <a:p>
            <a:endParaRPr lang="en-US" b="1" dirty="0"/>
          </a:p>
          <a:p>
            <a:r>
              <a:rPr lang="en-US" b="1" dirty="0"/>
              <a:t>Video surveillance system</a:t>
            </a:r>
          </a:p>
          <a:p>
            <a:endParaRPr lang="en-US" b="1" dirty="0"/>
          </a:p>
          <a:p>
            <a:r>
              <a:rPr lang="en-US" b="1" dirty="0"/>
              <a:t>Video intercom system</a:t>
            </a:r>
          </a:p>
          <a:p>
            <a:endParaRPr lang="en-US" b="1" dirty="0"/>
          </a:p>
          <a:p>
            <a:r>
              <a:rPr lang="en-US" b="1" dirty="0"/>
              <a:t>Computer network</a:t>
            </a:r>
          </a:p>
          <a:p>
            <a:endParaRPr lang="en-US" b="1" dirty="0"/>
          </a:p>
          <a:p>
            <a:r>
              <a:rPr lang="en-US" b="1" dirty="0"/>
              <a:t>Public address system</a:t>
            </a:r>
          </a:p>
        </p:txBody>
      </p:sp>
      <p:sp>
        <p:nvSpPr>
          <p:cNvPr id="9" name="Titelplatzhalter 10">
            <a:extLst>
              <a:ext uri="{FF2B5EF4-FFF2-40B4-BE49-F238E27FC236}">
                <a16:creationId xmlns:a16="http://schemas.microsoft.com/office/drawing/2014/main" id="{0CDD4ACE-F1A1-4E3D-9E13-65F5F8887369}"/>
              </a:ext>
            </a:extLst>
          </p:cNvPr>
          <p:cNvSpPr txBox="1">
            <a:spLocks/>
          </p:cNvSpPr>
          <p:nvPr/>
        </p:nvSpPr>
        <p:spPr>
          <a:xfrm>
            <a:off x="7782063" y="175803"/>
            <a:ext cx="2771638" cy="56343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67" dirty="0"/>
              <a:t>BW Metropolitan</a:t>
            </a:r>
          </a:p>
        </p:txBody>
      </p:sp>
      <p:pic>
        <p:nvPicPr>
          <p:cNvPr id="1026" name="Picture 2" descr="C:\Users\Marko MBS\Desktop\BW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62" y="140342"/>
            <a:ext cx="2649537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arko MBS\Desktop\Cofem-NEW-Logo-250x2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69" y="2259011"/>
            <a:ext cx="1622425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Marko MBS\Desktop\allied telesi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669" y="3967657"/>
            <a:ext cx="2381024" cy="133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Marko MBS\Desktop\Dynacord_logo_develectronics-1024x53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4820761"/>
            <a:ext cx="1512483" cy="79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Mbs_nas\mbs\Petroprocess\Prezentacija Safety-Security avg23\Bosch-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94" y="4820761"/>
            <a:ext cx="1358900" cy="8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ko MBS\Desktop\Hikvision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18" y="3101973"/>
            <a:ext cx="1771128" cy="9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Marko MBS\Desktop\Hikvision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17" y="3582986"/>
            <a:ext cx="1771128" cy="9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Mbs_nas\mbs\Petroprocess\Prezentacija Safety-Security avg23\takti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0" y="2313994"/>
            <a:ext cx="1002575" cy="2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Mbs_nas\mbs\Petroprocess\Prezentacija Safety-Security avg23\Kentec-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63" y="2309884"/>
            <a:ext cx="1222959" cy="36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Mbs_nas\mbs\Petroprocess\Prezentacija Safety-Security avg23\elecom_2606015_2016-04-02-14-46-17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293" y="1872908"/>
            <a:ext cx="1478007" cy="9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609032" y="6488668"/>
            <a:ext cx="5912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Calibri"/>
              </a:rPr>
              <a:t>328 apartments, 22.000 </a:t>
            </a:r>
            <a:r>
              <a:rPr lang="en-US" b="1" i="1" dirty="0" err="1">
                <a:latin typeface="Calibri"/>
              </a:rPr>
              <a:t>m²</a:t>
            </a:r>
            <a:r>
              <a:rPr lang="en-US" b="1" i="1" dirty="0">
                <a:latin typeface="Calibri"/>
              </a:rPr>
              <a:t>, 20 floors, 7 commercial spaces  </a:t>
            </a:r>
            <a:endParaRPr lang="en-US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2267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5919" y="358278"/>
            <a:ext cx="5612695" cy="962571"/>
          </a:xfrm>
          <a:prstGeom prst="rect">
            <a:avLst/>
          </a:prstGeom>
        </p:spPr>
        <p:txBody>
          <a:bodyPr vert="horz" wrap="square" lIns="0" tIns="63500" rIns="0" bIns="0" rtlCol="0" anchor="ctr">
            <a:spAutoFit/>
          </a:bodyPr>
          <a:lstStyle/>
          <a:p>
            <a:pPr marL="14111" marR="5644">
              <a:lnSpc>
                <a:spcPts val="3400"/>
              </a:lnSpc>
              <a:spcBef>
                <a:spcPts val="500"/>
              </a:spcBef>
            </a:pPr>
            <a:r>
              <a:rPr sz="3200" spc="-6" dirty="0"/>
              <a:t>Fire</a:t>
            </a:r>
            <a:r>
              <a:rPr sz="3200" spc="-194" dirty="0"/>
              <a:t> </a:t>
            </a:r>
            <a:r>
              <a:rPr sz="3200" dirty="0"/>
              <a:t>Alarm</a:t>
            </a:r>
            <a:r>
              <a:rPr sz="3200" spc="-33" dirty="0"/>
              <a:t> </a:t>
            </a:r>
            <a:r>
              <a:rPr sz="3200" spc="-6" dirty="0"/>
              <a:t>Systems </a:t>
            </a:r>
            <a:r>
              <a:rPr sz="3200" spc="-844" dirty="0"/>
              <a:t> </a:t>
            </a:r>
            <a:r>
              <a:rPr sz="3200" dirty="0"/>
              <a:t>Product</a:t>
            </a:r>
            <a:r>
              <a:rPr sz="3200" spc="-28" dirty="0"/>
              <a:t> </a:t>
            </a:r>
            <a:r>
              <a:rPr sz="3200" spc="-6" dirty="0"/>
              <a:t>Overview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079525"/>
              </p:ext>
            </p:extLst>
          </p:nvPr>
        </p:nvGraphicFramePr>
        <p:xfrm>
          <a:off x="4023571" y="1882385"/>
          <a:ext cx="7969248" cy="2776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7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586">
                <a:tc>
                  <a:txBody>
                    <a:bodyPr/>
                    <a:lstStyle/>
                    <a:p>
                      <a:pPr marL="38100" marR="5829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Panel </a:t>
                      </a:r>
                      <a:r>
                        <a:rPr sz="1400" b="1" spc="-3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Portfolio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2578" marB="0"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E78C5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547370" indent="-6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rt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Detectors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2578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E78C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57860" indent="-6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Video-based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Fire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Detection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8344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E78C5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Remote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628" marB="0">
                    <a:lnL w="53975">
                      <a:solidFill>
                        <a:srgbClr val="FFFFFF"/>
                      </a:solidFill>
                      <a:prstDash val="solid"/>
                    </a:lnL>
                    <a:solidFill>
                      <a:srgbClr val="0E7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50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586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Voice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Alarm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Systems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E78C5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Sounders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Strobes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6539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E78C5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Interface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Modules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E78C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Manual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Call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Points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17828" marB="0">
                    <a:lnL w="53975">
                      <a:solidFill>
                        <a:srgbClr val="FFFFFF"/>
                      </a:solidFill>
                      <a:prstDash val="solid"/>
                    </a:lnL>
                    <a:solidFill>
                      <a:srgbClr val="0E7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993092" y="2615599"/>
            <a:ext cx="1991783" cy="1095728"/>
            <a:chOff x="3093720" y="2097786"/>
            <a:chExt cx="1792605" cy="9861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7684" y="2097786"/>
              <a:ext cx="795667" cy="8869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3720" y="2232661"/>
              <a:ext cx="535685" cy="8511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9496" y="2363724"/>
              <a:ext cx="536447" cy="53568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102137" y="2338739"/>
            <a:ext cx="1838678" cy="1401233"/>
            <a:chOff x="4991861" y="1848612"/>
            <a:chExt cx="1654810" cy="126111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1861" y="2446782"/>
              <a:ext cx="662939" cy="6629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3540" y="2431542"/>
              <a:ext cx="662939" cy="6637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2461" y="2436126"/>
              <a:ext cx="663701" cy="6636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7864" y="1882140"/>
              <a:ext cx="642365" cy="5501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2966" y="1866900"/>
              <a:ext cx="696467" cy="5966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2452" y="1848612"/>
              <a:ext cx="729233" cy="62560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401215" y="1882385"/>
            <a:ext cx="2591877" cy="4078752"/>
          </a:xfrm>
          <a:prstGeom prst="rect">
            <a:avLst/>
          </a:prstGeom>
        </p:spPr>
        <p:txBody>
          <a:bodyPr vert="horz" wrap="square" lIns="0" tIns="13406" rIns="0" bIns="0" rtlCol="0">
            <a:spAutoFit/>
          </a:bodyPr>
          <a:lstStyle/>
          <a:p>
            <a:pPr marL="293508" marR="5644" indent="-280103">
              <a:spcBef>
                <a:spcPts val="106"/>
              </a:spcBef>
            </a:pPr>
            <a:r>
              <a:rPr sz="1200" spc="-6" dirty="0">
                <a:latin typeface="Wingdings 3"/>
                <a:cs typeface="Wingdings 3"/>
              </a:rPr>
              <a:t>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Arial"/>
                <a:cs typeface="Arial"/>
              </a:rPr>
              <a:t>Fire Panels </a:t>
            </a:r>
            <a:r>
              <a:rPr sz="1200" spc="-6" dirty="0">
                <a:latin typeface="Arial"/>
                <a:cs typeface="Arial"/>
              </a:rPr>
              <a:t>– </a:t>
            </a:r>
            <a:r>
              <a:rPr sz="1200" spc="-17" dirty="0">
                <a:latin typeface="Arial"/>
                <a:cs typeface="Arial"/>
              </a:rPr>
              <a:t>Modular, </a:t>
            </a:r>
            <a:r>
              <a:rPr sz="1200" spc="-6" dirty="0">
                <a:latin typeface="Arial"/>
                <a:cs typeface="Arial"/>
              </a:rPr>
              <a:t>flexible </a:t>
            </a:r>
            <a:r>
              <a:rPr sz="1200" spc="-11" dirty="0">
                <a:latin typeface="Arial"/>
                <a:cs typeface="Arial"/>
              </a:rPr>
              <a:t>and </a:t>
            </a:r>
            <a:r>
              <a:rPr sz="1200" spc="-372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adaptable</a:t>
            </a:r>
            <a:r>
              <a:rPr sz="1200" spc="22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6" dirty="0">
                <a:latin typeface="Arial"/>
                <a:cs typeface="Arial"/>
              </a:rPr>
              <a:t>personal</a:t>
            </a:r>
            <a:r>
              <a:rPr sz="1200" spc="22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requirements</a:t>
            </a:r>
            <a:endParaRPr sz="1200" dirty="0">
              <a:latin typeface="Arial"/>
              <a:cs typeface="Arial"/>
            </a:endParaRPr>
          </a:p>
          <a:p>
            <a:pPr marL="293508" marR="114299" indent="-279397">
              <a:spcBef>
                <a:spcPts val="550"/>
              </a:spcBef>
            </a:pPr>
            <a:r>
              <a:rPr sz="1200" spc="-6" dirty="0">
                <a:latin typeface="Wingdings 3"/>
                <a:cs typeface="Wingdings 3"/>
              </a:rPr>
              <a:t>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b="1" spc="-22" dirty="0">
                <a:latin typeface="Arial"/>
                <a:cs typeface="Arial"/>
              </a:rPr>
              <a:t>AVENAR </a:t>
            </a:r>
            <a:r>
              <a:rPr sz="1200" b="1" spc="-6" dirty="0">
                <a:latin typeface="Arial"/>
                <a:cs typeface="Arial"/>
              </a:rPr>
              <a:t>detector 4000 </a:t>
            </a:r>
            <a:r>
              <a:rPr sz="1200" spc="-6" dirty="0">
                <a:latin typeface="Arial"/>
                <a:cs typeface="Arial"/>
              </a:rPr>
              <a:t>– Multi-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criteria fire</a:t>
            </a:r>
            <a:r>
              <a:rPr sz="1200" spc="-11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sensors,</a:t>
            </a:r>
            <a:r>
              <a:rPr sz="1200" spc="33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Intelligent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Signal</a:t>
            </a:r>
            <a:r>
              <a:rPr sz="1200" spc="6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Processing,</a:t>
            </a:r>
            <a:r>
              <a:rPr sz="1200" spc="28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eSmog</a:t>
            </a:r>
            <a:r>
              <a:rPr sz="1200" spc="6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feature</a:t>
            </a:r>
            <a:endParaRPr sz="1200" dirty="0">
              <a:latin typeface="Arial"/>
              <a:cs typeface="Arial"/>
            </a:endParaRPr>
          </a:p>
          <a:p>
            <a:pPr marL="293508" marR="318202" indent="-280103">
              <a:spcBef>
                <a:spcPts val="550"/>
              </a:spcBef>
            </a:pPr>
            <a:r>
              <a:rPr sz="1200" spc="-6" dirty="0">
                <a:latin typeface="Wingdings 3"/>
                <a:cs typeface="Wingdings 3"/>
              </a:rPr>
              <a:t>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b="1" spc="-6" dirty="0">
                <a:latin typeface="Arial"/>
                <a:cs typeface="Arial"/>
              </a:rPr>
              <a:t>Detector 500 </a:t>
            </a:r>
            <a:r>
              <a:rPr sz="1200" b="1" dirty="0">
                <a:latin typeface="Arial"/>
                <a:cs typeface="Arial"/>
              </a:rPr>
              <a:t>Series- </a:t>
            </a:r>
            <a:r>
              <a:rPr sz="1200" spc="-6" dirty="0">
                <a:latin typeface="Arial"/>
                <a:cs typeface="Arial"/>
              </a:rPr>
              <a:t>Smooth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surface,</a:t>
            </a:r>
            <a:r>
              <a:rPr sz="1200" spc="22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color</a:t>
            </a:r>
            <a:r>
              <a:rPr sz="1200" spc="11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adaptation,</a:t>
            </a:r>
            <a:r>
              <a:rPr sz="1200" spc="22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multi- </a:t>
            </a:r>
            <a:r>
              <a:rPr sz="1200" spc="-367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sensor</a:t>
            </a:r>
            <a:r>
              <a:rPr sz="1200" spc="17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detection</a:t>
            </a:r>
            <a:endParaRPr sz="1200" dirty="0">
              <a:latin typeface="Arial"/>
              <a:cs typeface="Arial"/>
            </a:endParaRPr>
          </a:p>
          <a:p>
            <a:pPr marL="293508" marR="54327" indent="-280103">
              <a:spcBef>
                <a:spcPts val="550"/>
              </a:spcBef>
            </a:pPr>
            <a:r>
              <a:rPr sz="1200" spc="-6" dirty="0">
                <a:latin typeface="Wingdings 3"/>
                <a:cs typeface="Wingdings 3"/>
              </a:rPr>
              <a:t></a:t>
            </a:r>
            <a:r>
              <a:rPr sz="1200" spc="678" dirty="0">
                <a:latin typeface="Times New Roman"/>
                <a:cs typeface="Times New Roman"/>
              </a:rPr>
              <a:t> </a:t>
            </a:r>
            <a:r>
              <a:rPr sz="1200" b="1" spc="-6" dirty="0">
                <a:latin typeface="Arial"/>
                <a:cs typeface="Arial"/>
              </a:rPr>
              <a:t>Video-based </a:t>
            </a:r>
            <a:r>
              <a:rPr sz="1200" b="1" dirty="0">
                <a:latin typeface="Arial"/>
                <a:cs typeface="Arial"/>
              </a:rPr>
              <a:t>Fire </a:t>
            </a:r>
            <a:r>
              <a:rPr sz="1200" b="1" spc="-6" dirty="0">
                <a:latin typeface="Arial"/>
                <a:cs typeface="Arial"/>
              </a:rPr>
              <a:t>Detection </a:t>
            </a:r>
            <a:r>
              <a:rPr sz="1200" spc="-6" dirty="0">
                <a:latin typeface="Arial"/>
                <a:cs typeface="Arial"/>
              </a:rPr>
              <a:t>–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Fast</a:t>
            </a:r>
            <a:r>
              <a:rPr sz="1200" spc="6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detection</a:t>
            </a:r>
            <a:r>
              <a:rPr sz="1200" spc="17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and</a:t>
            </a:r>
            <a:r>
              <a:rPr sz="1200" spc="17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proven</a:t>
            </a:r>
            <a:r>
              <a:rPr sz="1200" spc="17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superior </a:t>
            </a:r>
            <a:r>
              <a:rPr sz="1200" spc="-367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robustness</a:t>
            </a:r>
            <a:r>
              <a:rPr sz="1200" spc="22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against</a:t>
            </a:r>
            <a:r>
              <a:rPr sz="1200" spc="33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false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alarms</a:t>
            </a:r>
            <a:endParaRPr sz="1200" dirty="0">
              <a:latin typeface="Arial"/>
              <a:cs typeface="Arial"/>
            </a:endParaRPr>
          </a:p>
          <a:p>
            <a:pPr marL="293508" marR="125588" indent="-280103">
              <a:spcBef>
                <a:spcPts val="544"/>
              </a:spcBef>
            </a:pPr>
            <a:r>
              <a:rPr sz="1200" spc="-6" dirty="0">
                <a:latin typeface="Wingdings 3"/>
                <a:cs typeface="Wingdings 3"/>
              </a:rPr>
              <a:t></a:t>
            </a:r>
            <a:r>
              <a:rPr sz="1200" spc="267" dirty="0">
                <a:latin typeface="Times New Roman"/>
                <a:cs typeface="Times New Roman"/>
              </a:rPr>
              <a:t> </a:t>
            </a:r>
            <a:r>
              <a:rPr sz="1200" b="1" spc="-6" dirty="0">
                <a:latin typeface="Arial"/>
                <a:cs typeface="Arial"/>
              </a:rPr>
              <a:t>Remote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6" dirty="0">
                <a:latin typeface="Arial"/>
                <a:cs typeface="Arial"/>
              </a:rPr>
              <a:t>Services</a:t>
            </a:r>
            <a:r>
              <a:rPr sz="1200" b="1" spc="28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–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Secure</a:t>
            </a:r>
            <a:r>
              <a:rPr sz="1200" spc="33" dirty="0">
                <a:latin typeface="Arial"/>
                <a:cs typeface="Arial"/>
              </a:rPr>
              <a:t> </a:t>
            </a:r>
            <a:r>
              <a:rPr sz="1200" spc="-11" dirty="0">
                <a:latin typeface="Arial"/>
                <a:cs typeface="Arial"/>
              </a:rPr>
              <a:t>and </a:t>
            </a:r>
            <a:r>
              <a:rPr sz="1200" spc="-6" dirty="0">
                <a:latin typeface="Arial"/>
                <a:cs typeface="Arial"/>
              </a:rPr>
              <a:t> quick</a:t>
            </a:r>
            <a:r>
              <a:rPr sz="1200" spc="11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maintenance</a:t>
            </a:r>
            <a:r>
              <a:rPr sz="1200" spc="28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of fire</a:t>
            </a:r>
            <a:r>
              <a:rPr sz="1200" spc="-11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systems </a:t>
            </a:r>
            <a:r>
              <a:rPr sz="1200" spc="-367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via Internet</a:t>
            </a:r>
            <a:endParaRPr sz="1200" dirty="0">
              <a:latin typeface="Arial"/>
              <a:cs typeface="Arial"/>
            </a:endParaRPr>
          </a:p>
          <a:p>
            <a:pPr marL="293508" marR="317497" indent="-280103">
              <a:spcBef>
                <a:spcPts val="550"/>
              </a:spcBef>
            </a:pPr>
            <a:r>
              <a:rPr sz="1200" spc="-6" dirty="0">
                <a:latin typeface="Wingdings 3"/>
                <a:cs typeface="Wingdings 3"/>
              </a:rPr>
              <a:t>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b="1" spc="-28" dirty="0">
                <a:latin typeface="Arial"/>
                <a:cs typeface="Arial"/>
              </a:rPr>
              <a:t>Voice </a:t>
            </a:r>
            <a:r>
              <a:rPr sz="1200" b="1" spc="-6" dirty="0">
                <a:latin typeface="Arial"/>
                <a:cs typeface="Arial"/>
              </a:rPr>
              <a:t>Alarm Systems</a:t>
            </a:r>
            <a:r>
              <a:rPr sz="1200" spc="-6" dirty="0">
                <a:latin typeface="Arial"/>
                <a:cs typeface="Arial"/>
              </a:rPr>
              <a:t>– Best in </a:t>
            </a:r>
            <a:r>
              <a:rPr sz="1200" spc="-372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class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addressable</a:t>
            </a:r>
            <a:r>
              <a:rPr sz="1200" spc="22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alarms</a:t>
            </a:r>
            <a:r>
              <a:rPr sz="1200" spc="11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with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battery</a:t>
            </a:r>
            <a:r>
              <a:rPr sz="1200" spc="17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backup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63865" y="2457272"/>
            <a:ext cx="1865206" cy="128968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94618" y="4912937"/>
            <a:ext cx="1894738" cy="103920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0072" y="4717025"/>
            <a:ext cx="1365672" cy="142324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0533" y="4712792"/>
            <a:ext cx="1402872" cy="158411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58612" y="2458965"/>
            <a:ext cx="1930399" cy="128100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97704" y="4766818"/>
            <a:ext cx="1893854" cy="138959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854075" y="6746194"/>
            <a:ext cx="179211" cy="19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333">
              <a:lnSpc>
                <a:spcPts val="1583"/>
              </a:lnSpc>
            </a:pPr>
            <a:r>
              <a:rPr sz="1333" dirty="0">
                <a:solidFill>
                  <a:srgbClr val="999FA6"/>
                </a:solidFill>
                <a:latin typeface="Arial"/>
                <a:cs typeface="Arial"/>
              </a:rPr>
              <a:t>7</a:t>
            </a:r>
            <a:endParaRPr sz="1333">
              <a:latin typeface="Arial"/>
              <a:cs typeface="Arial"/>
            </a:endParaRPr>
          </a:p>
        </p:txBody>
      </p:sp>
      <p:pic>
        <p:nvPicPr>
          <p:cNvPr id="31" name="object 4">
            <a:extLst>
              <a:ext uri="{FF2B5EF4-FFF2-40B4-BE49-F238E27FC236}">
                <a16:creationId xmlns:a16="http://schemas.microsoft.com/office/drawing/2014/main" id="{45B8E627-A709-4B2D-B61A-4788052F424E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784839" y="358278"/>
            <a:ext cx="1094231" cy="5753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A9A68D-F143-4691-9413-A800AE5B10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539" y="404016"/>
            <a:ext cx="2153325" cy="4838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9560244-1587-49DA-BF01-3099BB44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12" y="518268"/>
            <a:ext cx="2153325" cy="483832"/>
          </a:xfrm>
          <a:prstGeom prst="rect">
            <a:avLst/>
          </a:prstGeom>
        </p:spPr>
      </p:pic>
      <p:pic>
        <p:nvPicPr>
          <p:cNvPr id="18" name="Picture 1033" descr="M:\Katja\Logos\Logo_Minimax Viking.jpg">
            <a:extLst>
              <a:ext uri="{FF2B5EF4-FFF2-40B4-BE49-F238E27FC236}">
                <a16:creationId xmlns:a16="http://schemas.microsoft.com/office/drawing/2014/main" id="{D7138F7A-DADA-4997-97D7-3AE42649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86" y="490134"/>
            <a:ext cx="4588424" cy="5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A5D33376-324B-4938-B88A-D05A05A1E5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9926" y="3251768"/>
            <a:ext cx="3868300" cy="1766894"/>
          </a:xfrm>
          <a:prstGeom prst="rect">
            <a:avLst/>
          </a:prstGeom>
        </p:spPr>
        <p:txBody>
          <a:bodyPr vert="horz" wrap="square" lIns="0" tIns="63500" rIns="0" bIns="0" rtlCol="0" anchor="ctr">
            <a:spAutoFit/>
          </a:bodyPr>
          <a:lstStyle/>
          <a:p>
            <a:pPr marL="14111" marR="5644">
              <a:lnSpc>
                <a:spcPts val="3400"/>
              </a:lnSpc>
              <a:spcBef>
                <a:spcPts val="500"/>
              </a:spcBef>
            </a:pPr>
            <a:r>
              <a:rPr sz="3200" spc="-6" dirty="0"/>
              <a:t>Fire</a:t>
            </a:r>
            <a:r>
              <a:rPr sz="3200" spc="-194" dirty="0"/>
              <a:t> </a:t>
            </a:r>
            <a:r>
              <a:rPr lang="en-US" sz="3200" dirty="0"/>
              <a:t>Extinguishing</a:t>
            </a:r>
            <a:br>
              <a:rPr lang="en-US" sz="3200" dirty="0"/>
            </a:br>
            <a:r>
              <a:rPr lang="en-US" sz="2000" dirty="0"/>
              <a:t>MX 1230 Fire Extinguishing Systems Fighting Fire using </a:t>
            </a:r>
            <a:r>
              <a:rPr lang="en-US" sz="2000" dirty="0" err="1"/>
              <a:t>Novec</a:t>
            </a:r>
            <a:r>
              <a:rPr lang="en-US" sz="2000" dirty="0"/>
              <a:t>™ 1230 from 3M™</a:t>
            </a:r>
            <a:endParaRPr sz="2000" spc="-6" dirty="0"/>
          </a:p>
        </p:txBody>
      </p:sp>
      <p:pic>
        <p:nvPicPr>
          <p:cNvPr id="21" name="Picture 3" descr="Z:\Pictures\Novec 1230 installations\Bedag_Bern\_DSC2352_1.jpg">
            <a:extLst>
              <a:ext uri="{FF2B5EF4-FFF2-40B4-BE49-F238E27FC236}">
                <a16:creationId xmlns:a16="http://schemas.microsoft.com/office/drawing/2014/main" id="{C8D1D5F3-BD38-4425-965E-47AAB0390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2066" b="1031"/>
          <a:stretch>
            <a:fillRect/>
          </a:stretch>
        </p:blipFill>
        <p:spPr bwMode="auto">
          <a:xfrm>
            <a:off x="5019337" y="1968905"/>
            <a:ext cx="6840438" cy="4608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57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9560244-1587-49DA-BF01-3099BB44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12" y="518268"/>
            <a:ext cx="2153325" cy="483832"/>
          </a:xfrm>
          <a:prstGeom prst="rect">
            <a:avLst/>
          </a:prstGeom>
        </p:spPr>
      </p:pic>
      <p:pic>
        <p:nvPicPr>
          <p:cNvPr id="18" name="Picture 1033" descr="M:\Katja\Logos\Logo_Minimax Viking.jpg">
            <a:extLst>
              <a:ext uri="{FF2B5EF4-FFF2-40B4-BE49-F238E27FC236}">
                <a16:creationId xmlns:a16="http://schemas.microsoft.com/office/drawing/2014/main" id="{D7138F7A-DADA-4997-97D7-3AE42649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86" y="490134"/>
            <a:ext cx="4588424" cy="5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A5D33376-324B-4938-B88A-D05A05A1E5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1624" y="998146"/>
            <a:ext cx="3868300" cy="894860"/>
          </a:xfrm>
          <a:prstGeom prst="rect">
            <a:avLst/>
          </a:prstGeom>
        </p:spPr>
        <p:txBody>
          <a:bodyPr vert="horz" wrap="square" lIns="0" tIns="63500" rIns="0" bIns="0" rtlCol="0" anchor="ctr">
            <a:spAutoFit/>
          </a:bodyPr>
          <a:lstStyle/>
          <a:p>
            <a:pPr marL="14111" marR="5644">
              <a:lnSpc>
                <a:spcPts val="3400"/>
              </a:lnSpc>
              <a:spcBef>
                <a:spcPts val="500"/>
              </a:spcBef>
            </a:pPr>
            <a:r>
              <a:rPr sz="3200" spc="-6" dirty="0"/>
              <a:t>Fire</a:t>
            </a:r>
            <a:r>
              <a:rPr sz="3200" spc="-194" dirty="0"/>
              <a:t> </a:t>
            </a:r>
            <a:r>
              <a:rPr lang="en-US" sz="3200" dirty="0"/>
              <a:t>Extinguishing</a:t>
            </a:r>
            <a:br>
              <a:rPr lang="en-US" sz="3200" dirty="0"/>
            </a:br>
            <a:r>
              <a:rPr lang="en-US" sz="2000" dirty="0"/>
              <a:t>Sprinkler Systems</a:t>
            </a:r>
            <a:endParaRPr sz="2000" spc="-6" dirty="0"/>
          </a:p>
        </p:txBody>
      </p:sp>
      <p:pic>
        <p:nvPicPr>
          <p:cNvPr id="6" name="object 24">
            <a:extLst>
              <a:ext uri="{FF2B5EF4-FFF2-40B4-BE49-F238E27FC236}">
                <a16:creationId xmlns:a16="http://schemas.microsoft.com/office/drawing/2014/main" id="{6497E79A-91B3-4090-A033-6953D248253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8907" y="1720183"/>
            <a:ext cx="3757793" cy="4882260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C6DC8024-CC62-4314-B513-A47392191324}"/>
              </a:ext>
            </a:extLst>
          </p:cNvPr>
          <p:cNvSpPr txBox="1"/>
          <p:nvPr/>
        </p:nvSpPr>
        <p:spPr>
          <a:xfrm>
            <a:off x="2217274" y="2129559"/>
            <a:ext cx="5108658" cy="1794741"/>
          </a:xfrm>
          <a:prstGeom prst="rect">
            <a:avLst/>
          </a:prstGeom>
          <a:solidFill>
            <a:srgbClr val="0E78C5"/>
          </a:solidFill>
        </p:spPr>
        <p:txBody>
          <a:bodyPr wrap="square" lIns="216000" tIns="216000" rIns="216000" bIns="216000" rtlCol="0"/>
          <a:lstStyle>
            <a:defPPr>
              <a:defRPr lang="en-US"/>
            </a:defPPr>
            <a:lvl1pPr>
              <a:defRPr sz="2000"/>
            </a:lvl1pPr>
          </a:lstStyle>
          <a:p>
            <a:r>
              <a:rPr sz="1800" dirty="0">
                <a:solidFill>
                  <a:schemeClr val="bg1"/>
                </a:solidFill>
              </a:rPr>
              <a:t>Wet pipe system</a:t>
            </a:r>
          </a:p>
          <a:p>
            <a:r>
              <a:rPr sz="1800" dirty="0">
                <a:solidFill>
                  <a:schemeClr val="bg1"/>
                </a:solidFill>
              </a:rPr>
              <a:t>The wet pipe system is the most common type  of sprinkler system. In this type of system, the  sprinkler pipe network is completely filled with  pressurized water.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C1F36317-0A55-4D19-BA22-D9E342BD3B77}"/>
              </a:ext>
            </a:extLst>
          </p:cNvPr>
          <p:cNvSpPr txBox="1"/>
          <p:nvPr/>
        </p:nvSpPr>
        <p:spPr>
          <a:xfrm>
            <a:off x="2217274" y="4245727"/>
            <a:ext cx="5108658" cy="1912589"/>
          </a:xfrm>
          <a:prstGeom prst="rect">
            <a:avLst/>
          </a:prstGeom>
          <a:solidFill>
            <a:srgbClr val="0E78C5"/>
          </a:solidFill>
        </p:spPr>
        <p:txBody>
          <a:bodyPr wrap="square" lIns="216000" tIns="216000" rIns="216000" bIns="216000" rtlCol="0"/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sz="1800" dirty="0"/>
              <a:t>Dry pipe system</a:t>
            </a:r>
          </a:p>
          <a:p>
            <a:r>
              <a:rPr sz="1800" dirty="0"/>
              <a:t>The dry pipe system is designed especially  for areas subject to the danger of frost.</a:t>
            </a:r>
          </a:p>
          <a:p>
            <a:r>
              <a:rPr sz="1800" dirty="0"/>
              <a:t>The sprinkler pipe network is not filled with  water in the critical areas, but rather with  compressed air, past the dry alarm valve.</a:t>
            </a:r>
          </a:p>
        </p:txBody>
      </p:sp>
    </p:spTree>
    <p:extLst>
      <p:ext uri="{BB962C8B-B14F-4D97-AF65-F5344CB8AC3E}">
        <p14:creationId xmlns:p14="http://schemas.microsoft.com/office/powerpoint/2010/main" val="142473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4304" y="1721197"/>
            <a:ext cx="9015612" cy="4947505"/>
          </a:xfrm>
          <a:custGeom>
            <a:avLst/>
            <a:gdLst>
              <a:gd name="connsiteX0" fmla="*/ 0 w 11807825"/>
              <a:gd name="connsiteY0" fmla="*/ 0 h 6479790"/>
              <a:gd name="connsiteX1" fmla="*/ 11807825 w 11807825"/>
              <a:gd name="connsiteY1" fmla="*/ 0 h 6479790"/>
              <a:gd name="connsiteX2" fmla="*/ 11807825 w 11807825"/>
              <a:gd name="connsiteY2" fmla="*/ 6479790 h 6479790"/>
              <a:gd name="connsiteX3" fmla="*/ 0 w 11807825"/>
              <a:gd name="connsiteY3" fmla="*/ 6479790 h 647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07825" h="6479790">
                <a:moveTo>
                  <a:pt x="0" y="0"/>
                </a:moveTo>
                <a:lnTo>
                  <a:pt x="11807825" y="0"/>
                </a:lnTo>
                <a:lnTo>
                  <a:pt x="11807825" y="6479790"/>
                </a:lnTo>
                <a:lnTo>
                  <a:pt x="0" y="6479790"/>
                </a:lnTo>
                <a:close/>
              </a:path>
            </a:pathLst>
          </a:custGeom>
        </p:spPr>
      </p:pic>
      <p:sp>
        <p:nvSpPr>
          <p:cNvPr id="11" name="Textfeld 5">
            <a:extLst>
              <a:ext uri="{FF2B5EF4-FFF2-40B4-BE49-F238E27FC236}">
                <a16:creationId xmlns:a16="http://schemas.microsoft.com/office/drawing/2014/main" id="{BFD5B0F5-FF1D-42B2-9A0E-AD90C2C3B852}"/>
              </a:ext>
            </a:extLst>
          </p:cNvPr>
          <p:cNvSpPr txBox="1"/>
          <p:nvPr/>
        </p:nvSpPr>
        <p:spPr>
          <a:xfrm>
            <a:off x="8543916" y="920265"/>
            <a:ext cx="3456000" cy="2988146"/>
          </a:xfrm>
          <a:prstGeom prst="rect">
            <a:avLst/>
          </a:prstGeom>
          <a:solidFill>
            <a:srgbClr val="E6E6E6"/>
          </a:solidFill>
        </p:spPr>
        <p:txBody>
          <a:bodyPr wrap="square" lIns="468000" tIns="144000" rIns="252000" bIns="360000" rtlCol="0">
            <a:noAutofit/>
          </a:bodyPr>
          <a:lstStyle/>
          <a:p>
            <a:pPr algn="l"/>
            <a:r>
              <a:rPr lang="en-US" sz="3600" dirty="0">
                <a:solidFill>
                  <a:srgbClr val="2C5DBF"/>
                </a:solidFill>
                <a:latin typeface="+mj-lt"/>
                <a:ea typeface="+mj-ea"/>
                <a:cs typeface="+mj-cs"/>
              </a:rPr>
              <a:t>GAS detection</a:t>
            </a:r>
            <a:endParaRPr lang="en-US" sz="1600" dirty="0">
              <a:solidFill>
                <a:srgbClr val="2C5DBF"/>
              </a:solidFill>
              <a:latin typeface="+mj-lt"/>
            </a:endParaRPr>
          </a:p>
          <a:p>
            <a:pPr>
              <a:spcAft>
                <a:spcPts val="300"/>
              </a:spcAft>
            </a:pPr>
            <a:br>
              <a:rPr lang="en-US" sz="2000" dirty="0"/>
            </a:br>
            <a:r>
              <a:rPr lang="en-US" sz="1400" dirty="0">
                <a:solidFill>
                  <a:srgbClr val="000000"/>
                </a:solidFill>
              </a:rPr>
              <a:t>Production plants often involve complex, space-</a:t>
            </a:r>
            <a:r>
              <a:rPr lang="en-US" sz="1400" dirty="0" err="1">
                <a:solidFill>
                  <a:srgbClr val="000000"/>
                </a:solidFill>
              </a:rPr>
              <a:t>optimised</a:t>
            </a:r>
            <a:r>
              <a:rPr lang="en-US" sz="1400" dirty="0">
                <a:solidFill>
                  <a:srgbClr val="000000"/>
                </a:solidFill>
              </a:rPr>
              <a:t> constructions. This poses challenges for the installation as well as the maintenance of a gas detection system.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B8A1-0CCE-4815-9668-383D7DE7D8B4}" type="slidenum">
              <a:rPr lang="de-DE" smtClean="0">
                <a:solidFill>
                  <a:schemeClr val="bg1"/>
                </a:solidFill>
              </a:rPr>
              <a:t>6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9" name="Picture 2" descr="6738816 - Dräger X-plore® Half-mask Filters - Dräger filter masks and  cartridges - Breathing protection equipment - Safety Equipment - Products |  Dräger">
            <a:extLst>
              <a:ext uri="{FF2B5EF4-FFF2-40B4-BE49-F238E27FC236}">
                <a16:creationId xmlns:a16="http://schemas.microsoft.com/office/drawing/2014/main" id="{A951C368-B203-43EB-BBDC-E07EEFA3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216786"/>
            <a:ext cx="1849008" cy="9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4258B-7C4C-450D-B9DE-2491E3668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56" y="522788"/>
            <a:ext cx="2153325" cy="483832"/>
          </a:xfrm>
          <a:prstGeom prst="rect">
            <a:avLst/>
          </a:prstGeom>
        </p:spPr>
      </p:pic>
      <p:pic>
        <p:nvPicPr>
          <p:cNvPr id="23" name="Grafik 6">
            <a:extLst>
              <a:ext uri="{FF2B5EF4-FFF2-40B4-BE49-F238E27FC236}">
                <a16:creationId xmlns:a16="http://schemas.microsoft.com/office/drawing/2014/main" id="{4769AAA8-820F-4124-B4A4-08614CC39E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9" b="98363" l="1636" r="95910">
                        <a14:backgroundMark x1="30470" y1="20873" x2="30470" y2="20873"/>
                        <a14:backgroundMark x1="30585" y1="42600" x2="30585" y2="4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2" y="1448071"/>
            <a:ext cx="3434570" cy="51492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255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888" y="429694"/>
            <a:ext cx="9977261" cy="495919"/>
          </a:xfrm>
          <a:prstGeom prst="rect">
            <a:avLst/>
          </a:prstGeom>
        </p:spPr>
        <p:txBody>
          <a:bodyPr vert="horz" wrap="square" lIns="0" tIns="14111" rIns="0" bIns="0" rtlCol="0" anchor="ctr">
            <a:spAutoFit/>
          </a:bodyPr>
          <a:lstStyle/>
          <a:p>
            <a:pPr marL="14111">
              <a:lnSpc>
                <a:spcPts val="3567"/>
              </a:lnSpc>
              <a:spcBef>
                <a:spcPts val="111"/>
              </a:spcBef>
            </a:pPr>
            <a:r>
              <a:rPr dirty="0"/>
              <a:t>Public</a:t>
            </a:r>
            <a:r>
              <a:rPr spc="-117" dirty="0"/>
              <a:t> </a:t>
            </a:r>
            <a:r>
              <a:rPr dirty="0"/>
              <a:t>Address</a:t>
            </a:r>
            <a:r>
              <a:rPr lang="en-US" dirty="0"/>
              <a:t> system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40848" y="1657351"/>
            <a:ext cx="6015567" cy="821856"/>
          </a:xfrm>
          <a:prstGeom prst="rect">
            <a:avLst/>
          </a:prstGeom>
          <a:solidFill>
            <a:srgbClr val="EFEFEF"/>
          </a:solidFill>
        </p:spPr>
        <p:txBody>
          <a:bodyPr vert="horz" wrap="square" lIns="0" tIns="155222" rIns="0" bIns="0" rtlCol="0">
            <a:spAutoFit/>
          </a:bodyPr>
          <a:lstStyle/>
          <a:p>
            <a:pPr marL="203198" marR="352774">
              <a:lnSpc>
                <a:spcPct val="111000"/>
              </a:lnSpc>
              <a:spcBef>
                <a:spcPts val="1222"/>
              </a:spcBef>
            </a:pPr>
            <a:r>
              <a:rPr sz="1333" spc="-6" dirty="0">
                <a:latin typeface="Arial"/>
                <a:cs typeface="Arial"/>
              </a:rPr>
              <a:t>Expertise and outstanding quality: Forecasting challenging situations and </a:t>
            </a:r>
            <a:r>
              <a:rPr sz="1333" spc="-356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user needs; </a:t>
            </a:r>
            <a:r>
              <a:rPr sz="1333" dirty="0">
                <a:latin typeface="Arial"/>
                <a:cs typeface="Arial"/>
              </a:rPr>
              <a:t>vast </a:t>
            </a:r>
            <a:r>
              <a:rPr sz="1333" spc="-6" dirty="0">
                <a:latin typeface="Arial"/>
                <a:cs typeface="Arial"/>
              </a:rPr>
              <a:t>experience and expertise; highest technology </a:t>
            </a:r>
            <a:r>
              <a:rPr sz="1333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performance.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0848" y="2860463"/>
            <a:ext cx="6015567" cy="822569"/>
          </a:xfrm>
          <a:prstGeom prst="rect">
            <a:avLst/>
          </a:prstGeom>
          <a:solidFill>
            <a:srgbClr val="EFEFEF"/>
          </a:solidFill>
        </p:spPr>
        <p:txBody>
          <a:bodyPr vert="horz" wrap="square" lIns="0" tIns="155928" rIns="0" bIns="0" rtlCol="0">
            <a:spAutoFit/>
          </a:bodyPr>
          <a:lstStyle/>
          <a:p>
            <a:pPr marL="203198" marR="211665">
              <a:lnSpc>
                <a:spcPct val="111000"/>
              </a:lnSpc>
              <a:spcBef>
                <a:spcPts val="1228"/>
              </a:spcBef>
            </a:pPr>
            <a:r>
              <a:rPr sz="1333" spc="-6" dirty="0">
                <a:latin typeface="Arial"/>
                <a:cs typeface="Arial"/>
              </a:rPr>
              <a:t>Intelligent solutions: </a:t>
            </a:r>
            <a:r>
              <a:rPr sz="1333" spc="-22" dirty="0">
                <a:latin typeface="Arial"/>
                <a:cs typeface="Arial"/>
              </a:rPr>
              <a:t>Technologies </a:t>
            </a:r>
            <a:r>
              <a:rPr sz="1333" dirty="0">
                <a:latin typeface="Arial"/>
                <a:cs typeface="Arial"/>
              </a:rPr>
              <a:t>that </a:t>
            </a:r>
            <a:r>
              <a:rPr sz="1333" spc="-6" dirty="0">
                <a:latin typeface="Arial"/>
                <a:cs typeface="Arial"/>
              </a:rPr>
              <a:t>create </a:t>
            </a:r>
            <a:r>
              <a:rPr sz="1333" dirty="0">
                <a:latin typeface="Arial"/>
                <a:cs typeface="Arial"/>
              </a:rPr>
              <a:t>a </a:t>
            </a:r>
            <a:r>
              <a:rPr sz="1333" spc="-6" dirty="0">
                <a:latin typeface="Arial"/>
                <a:cs typeface="Arial"/>
              </a:rPr>
              <a:t>fascinating experience; </a:t>
            </a:r>
            <a:r>
              <a:rPr sz="1333" dirty="0">
                <a:latin typeface="Arial"/>
                <a:cs typeface="Arial"/>
              </a:rPr>
              <a:t>use </a:t>
            </a:r>
            <a:r>
              <a:rPr sz="1333" spc="-356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of existing infrastructures; remote diagnostics </a:t>
            </a:r>
            <a:r>
              <a:rPr sz="1333" dirty="0">
                <a:latin typeface="Arial"/>
                <a:cs typeface="Arial"/>
              </a:rPr>
              <a:t>and </a:t>
            </a:r>
            <a:r>
              <a:rPr sz="1333" spc="-6" dirty="0">
                <a:latin typeface="Arial"/>
                <a:cs typeface="Arial"/>
              </a:rPr>
              <a:t>maintenance; IP-based </a:t>
            </a:r>
            <a:r>
              <a:rPr sz="1333" dirty="0">
                <a:latin typeface="Arial"/>
                <a:cs typeface="Arial"/>
              </a:rPr>
              <a:t> systems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and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software-controlled devices.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0848" y="4064423"/>
            <a:ext cx="6015567" cy="821856"/>
          </a:xfrm>
          <a:prstGeom prst="rect">
            <a:avLst/>
          </a:prstGeom>
          <a:solidFill>
            <a:srgbClr val="EFEFEF"/>
          </a:solidFill>
        </p:spPr>
        <p:txBody>
          <a:bodyPr vert="horz" wrap="square" lIns="0" tIns="155222" rIns="0" bIns="0" rtlCol="0">
            <a:spAutoFit/>
          </a:bodyPr>
          <a:lstStyle/>
          <a:p>
            <a:pPr marL="203198" marR="371824">
              <a:lnSpc>
                <a:spcPct val="111000"/>
              </a:lnSpc>
              <a:spcBef>
                <a:spcPts val="1222"/>
              </a:spcBef>
            </a:pPr>
            <a:r>
              <a:rPr sz="1333" spc="-6" dirty="0">
                <a:latin typeface="Arial"/>
                <a:cs typeface="Arial"/>
              </a:rPr>
              <a:t>Wide </a:t>
            </a:r>
            <a:r>
              <a:rPr sz="1333" dirty="0">
                <a:latin typeface="Arial"/>
                <a:cs typeface="Arial"/>
              </a:rPr>
              <a:t>and </a:t>
            </a:r>
            <a:r>
              <a:rPr sz="1333" spc="-6" dirty="0">
                <a:latin typeface="Arial"/>
                <a:cs typeface="Arial"/>
              </a:rPr>
              <a:t>resilient public address and speaker portfolio: Contributing </a:t>
            </a:r>
            <a:r>
              <a:rPr sz="1333" dirty="0">
                <a:latin typeface="Arial"/>
                <a:cs typeface="Arial"/>
              </a:rPr>
              <a:t>to a </a:t>
            </a:r>
            <a:r>
              <a:rPr sz="1333" spc="-356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better world; catering for applications of every size; accommodating </a:t>
            </a:r>
            <a:r>
              <a:rPr sz="1333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changes</a:t>
            </a:r>
            <a:r>
              <a:rPr sz="1333" spc="-28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to </a:t>
            </a:r>
            <a:r>
              <a:rPr sz="1333" spc="-6" dirty="0">
                <a:latin typeface="Arial"/>
                <a:cs typeface="Arial"/>
              </a:rPr>
              <a:t>building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use.</a:t>
            </a:r>
            <a:endParaRPr sz="133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0848" y="5267536"/>
            <a:ext cx="6015567" cy="719492"/>
          </a:xfrm>
          <a:prstGeom prst="rect">
            <a:avLst/>
          </a:prstGeom>
          <a:solidFill>
            <a:srgbClr val="EFEF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33">
              <a:latin typeface="Times New Roman"/>
              <a:cs typeface="Times New Roman"/>
            </a:endParaRPr>
          </a:p>
          <a:p>
            <a:pPr marL="203198" marR="996233">
              <a:lnSpc>
                <a:spcPct val="111200"/>
              </a:lnSpc>
            </a:pPr>
            <a:r>
              <a:rPr sz="1333" spc="-6" dirty="0">
                <a:latin typeface="Arial"/>
                <a:cs typeface="Arial"/>
              </a:rPr>
              <a:t>Global partnerships </a:t>
            </a:r>
            <a:r>
              <a:rPr sz="1333" dirty="0">
                <a:latin typeface="Arial"/>
                <a:cs typeface="Arial"/>
              </a:rPr>
              <a:t>and </a:t>
            </a:r>
            <a:r>
              <a:rPr sz="1333" spc="-6" dirty="0">
                <a:latin typeface="Arial"/>
                <a:cs typeface="Arial"/>
              </a:rPr>
              <a:t>closeness </a:t>
            </a:r>
            <a:r>
              <a:rPr sz="1333" dirty="0">
                <a:latin typeface="Arial"/>
                <a:cs typeface="Arial"/>
              </a:rPr>
              <a:t>to </a:t>
            </a:r>
            <a:r>
              <a:rPr sz="1333" spc="-6" dirty="0">
                <a:latin typeface="Arial"/>
                <a:cs typeface="Arial"/>
              </a:rPr>
              <a:t>customers: Supporting our </a:t>
            </a:r>
            <a:r>
              <a:rPr sz="1333" spc="-356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customers</a:t>
            </a:r>
            <a:r>
              <a:rPr sz="1333" spc="-28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to </a:t>
            </a:r>
            <a:r>
              <a:rPr sz="1333" spc="-6" dirty="0">
                <a:latin typeface="Arial"/>
                <a:cs typeface="Arial"/>
              </a:rPr>
              <a:t>shape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their</a:t>
            </a:r>
            <a:r>
              <a:rPr sz="1333" spc="-6" dirty="0">
                <a:latin typeface="Arial"/>
                <a:cs typeface="Arial"/>
              </a:rPr>
              <a:t> future.</a:t>
            </a:r>
            <a:endParaRPr sz="1333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56182" y="1657351"/>
            <a:ext cx="84667" cy="1015294"/>
          </a:xfrm>
          <a:custGeom>
            <a:avLst/>
            <a:gdLst/>
            <a:ahLst/>
            <a:cxnLst/>
            <a:rect l="l" t="t" r="r" b="b"/>
            <a:pathLst>
              <a:path w="76200" h="913764">
                <a:moveTo>
                  <a:pt x="76200" y="0"/>
                </a:moveTo>
                <a:lnTo>
                  <a:pt x="0" y="0"/>
                </a:lnTo>
                <a:lnTo>
                  <a:pt x="0" y="913638"/>
                </a:lnTo>
                <a:lnTo>
                  <a:pt x="76200" y="913638"/>
                </a:lnTo>
                <a:lnTo>
                  <a:pt x="76200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" name="object 9"/>
          <p:cNvSpPr/>
          <p:nvPr/>
        </p:nvSpPr>
        <p:spPr>
          <a:xfrm>
            <a:off x="5856182" y="2860464"/>
            <a:ext cx="84667" cy="1015294"/>
          </a:xfrm>
          <a:custGeom>
            <a:avLst/>
            <a:gdLst/>
            <a:ahLst/>
            <a:cxnLst/>
            <a:rect l="l" t="t" r="r" b="b"/>
            <a:pathLst>
              <a:path w="76200" h="913764">
                <a:moveTo>
                  <a:pt x="76200" y="0"/>
                </a:moveTo>
                <a:lnTo>
                  <a:pt x="0" y="0"/>
                </a:lnTo>
                <a:lnTo>
                  <a:pt x="0" y="913638"/>
                </a:lnTo>
                <a:lnTo>
                  <a:pt x="76200" y="913638"/>
                </a:lnTo>
                <a:lnTo>
                  <a:pt x="76200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" name="object 10"/>
          <p:cNvSpPr/>
          <p:nvPr/>
        </p:nvSpPr>
        <p:spPr>
          <a:xfrm>
            <a:off x="5856182" y="4064423"/>
            <a:ext cx="84667" cy="1015294"/>
          </a:xfrm>
          <a:custGeom>
            <a:avLst/>
            <a:gdLst/>
            <a:ahLst/>
            <a:cxnLst/>
            <a:rect l="l" t="t" r="r" b="b"/>
            <a:pathLst>
              <a:path w="76200" h="913764">
                <a:moveTo>
                  <a:pt x="76200" y="0"/>
                </a:moveTo>
                <a:lnTo>
                  <a:pt x="0" y="0"/>
                </a:lnTo>
                <a:lnTo>
                  <a:pt x="0" y="913638"/>
                </a:lnTo>
                <a:lnTo>
                  <a:pt x="76200" y="913638"/>
                </a:lnTo>
                <a:lnTo>
                  <a:pt x="76200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1" name="object 11"/>
          <p:cNvSpPr/>
          <p:nvPr/>
        </p:nvSpPr>
        <p:spPr>
          <a:xfrm>
            <a:off x="5856182" y="5267537"/>
            <a:ext cx="84667" cy="1015294"/>
          </a:xfrm>
          <a:custGeom>
            <a:avLst/>
            <a:gdLst/>
            <a:ahLst/>
            <a:cxnLst/>
            <a:rect l="l" t="t" r="r" b="b"/>
            <a:pathLst>
              <a:path w="76200" h="913764">
                <a:moveTo>
                  <a:pt x="76200" y="0"/>
                </a:moveTo>
                <a:lnTo>
                  <a:pt x="0" y="0"/>
                </a:lnTo>
                <a:lnTo>
                  <a:pt x="0" y="913638"/>
                </a:lnTo>
                <a:lnTo>
                  <a:pt x="76200" y="913638"/>
                </a:lnTo>
                <a:lnTo>
                  <a:pt x="76200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2" name="object 12"/>
          <p:cNvSpPr/>
          <p:nvPr/>
        </p:nvSpPr>
        <p:spPr>
          <a:xfrm>
            <a:off x="1467909" y="4055110"/>
            <a:ext cx="4147254" cy="2228144"/>
          </a:xfrm>
          <a:custGeom>
            <a:avLst/>
            <a:gdLst/>
            <a:ahLst/>
            <a:cxnLst/>
            <a:rect l="l" t="t" r="r" b="b"/>
            <a:pathLst>
              <a:path w="3732529" h="2005329">
                <a:moveTo>
                  <a:pt x="3732276" y="0"/>
                </a:moveTo>
                <a:lnTo>
                  <a:pt x="0" y="0"/>
                </a:lnTo>
                <a:lnTo>
                  <a:pt x="0" y="2004822"/>
                </a:lnTo>
                <a:lnTo>
                  <a:pt x="3732276" y="2004822"/>
                </a:lnTo>
                <a:lnTo>
                  <a:pt x="3732276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3" name="object 13"/>
          <p:cNvSpPr txBox="1"/>
          <p:nvPr/>
        </p:nvSpPr>
        <p:spPr>
          <a:xfrm>
            <a:off x="1467909" y="4055110"/>
            <a:ext cx="4147254" cy="1680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44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44" dirty="0">
              <a:latin typeface="Times New Roman"/>
              <a:cs typeface="Times New Roman"/>
            </a:endParaRPr>
          </a:p>
          <a:p>
            <a:pPr marL="100893" marR="223659">
              <a:lnSpc>
                <a:spcPct val="111100"/>
              </a:lnSpc>
              <a:spcBef>
                <a:spcPts val="894"/>
              </a:spcBef>
            </a:pPr>
            <a:r>
              <a:rPr sz="1333" spc="-6" dirty="0">
                <a:solidFill>
                  <a:srgbClr val="FFFFFF"/>
                </a:solidFill>
                <a:latin typeface="Arial"/>
                <a:cs typeface="Arial"/>
              </a:rPr>
              <a:t>Bosch develops 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systems that </a:t>
            </a:r>
            <a:r>
              <a:rPr sz="1333" spc="-6" dirty="0">
                <a:solidFill>
                  <a:srgbClr val="FFFFFF"/>
                </a:solidFill>
                <a:latin typeface="Arial"/>
                <a:cs typeface="Arial"/>
              </a:rPr>
              <a:t>deliver 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333" spc="-6" dirty="0">
                <a:solidFill>
                  <a:srgbClr val="FFFFFF"/>
                </a:solidFill>
                <a:latin typeface="Arial"/>
                <a:cs typeface="Arial"/>
              </a:rPr>
              <a:t>highest 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3" spc="-6" dirty="0">
                <a:solidFill>
                  <a:srgbClr val="FFFFFF"/>
                </a:solidFill>
                <a:latin typeface="Arial"/>
                <a:cs typeface="Arial"/>
              </a:rPr>
              <a:t>performance in speech 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333" spc="-6" dirty="0">
                <a:solidFill>
                  <a:srgbClr val="FFFFFF"/>
                </a:solidFill>
                <a:latin typeface="Arial"/>
                <a:cs typeface="Arial"/>
              </a:rPr>
              <a:t>music quality. Our goal </a:t>
            </a:r>
            <a:r>
              <a:rPr sz="1333" spc="-35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3" spc="-6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333" spc="-6" dirty="0">
                <a:solidFill>
                  <a:srgbClr val="FFFFFF"/>
                </a:solidFill>
                <a:latin typeface="Arial"/>
                <a:cs typeface="Arial"/>
              </a:rPr>
              <a:t>address changing customer needs with 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3" spc="-6" dirty="0">
                <a:solidFill>
                  <a:srgbClr val="FFFFFF"/>
                </a:solidFill>
                <a:latin typeface="Arial"/>
                <a:cs typeface="Arial"/>
              </a:rPr>
              <a:t>outstanding 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systems that cater </a:t>
            </a:r>
            <a:r>
              <a:rPr sz="1333" spc="-6" dirty="0">
                <a:solidFill>
                  <a:srgbClr val="FFFFFF"/>
                </a:solidFill>
                <a:latin typeface="Arial"/>
                <a:cs typeface="Arial"/>
              </a:rPr>
              <a:t>for applications of 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 every</a:t>
            </a:r>
            <a:r>
              <a:rPr sz="1333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3" spc="-6" dirty="0">
                <a:solidFill>
                  <a:srgbClr val="FFFFFF"/>
                </a:solidFill>
                <a:latin typeface="Arial"/>
                <a:cs typeface="Arial"/>
              </a:rPr>
              <a:t>size.</a:t>
            </a:r>
            <a:endParaRPr sz="1333" dirty="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8595" y="1657351"/>
            <a:ext cx="4156286" cy="220725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4481" y="5612131"/>
            <a:ext cx="670559" cy="67055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400175" y="5835354"/>
            <a:ext cx="2470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999FA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pPr marL="38100">
                <a:lnSpc>
                  <a:spcPts val="1425"/>
                </a:lnSpc>
              </a:pPr>
              <a:t>7</a:t>
            </a:fld>
            <a:endParaRPr dirty="0"/>
          </a:p>
        </p:txBody>
      </p:sp>
      <p:pic>
        <p:nvPicPr>
          <p:cNvPr id="17" name="object 4">
            <a:extLst>
              <a:ext uri="{FF2B5EF4-FFF2-40B4-BE49-F238E27FC236}">
                <a16:creationId xmlns:a16="http://schemas.microsoft.com/office/drawing/2014/main" id="{E0216826-1562-46C2-8065-E5A2F0084B3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4839" y="358278"/>
            <a:ext cx="1094231" cy="5753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BAA3E5-8627-4DD7-AA3D-434BE8F2C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539" y="404016"/>
            <a:ext cx="2153325" cy="483832"/>
          </a:xfrm>
          <a:prstGeom prst="rect">
            <a:avLst/>
          </a:prstGeom>
        </p:spPr>
      </p:pic>
      <p:pic>
        <p:nvPicPr>
          <p:cNvPr id="20" name="Picture 2" descr="C:\Users\Marko MBS\Desktop\Dynacord_logo_develectronics-1024x53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05" y="6016098"/>
            <a:ext cx="1873885" cy="98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arko MBS\Desktop\Electro-Voice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46" y="6282690"/>
            <a:ext cx="2188309" cy="4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rko MBS\Desktop\dap audi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155" y="6166481"/>
            <a:ext cx="1552219" cy="6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2265" y="4305660"/>
            <a:ext cx="4223455" cy="1396344"/>
          </a:xfrm>
          <a:custGeom>
            <a:avLst/>
            <a:gdLst/>
            <a:ahLst/>
            <a:cxnLst/>
            <a:rect l="l" t="t" r="r" b="b"/>
            <a:pathLst>
              <a:path w="3740150" h="1996439">
                <a:moveTo>
                  <a:pt x="3739896" y="0"/>
                </a:moveTo>
                <a:lnTo>
                  <a:pt x="0" y="0"/>
                </a:lnTo>
                <a:lnTo>
                  <a:pt x="0" y="1996439"/>
                </a:lnTo>
                <a:lnTo>
                  <a:pt x="3739896" y="1996439"/>
                </a:lnTo>
                <a:lnTo>
                  <a:pt x="3739896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5773190" y="2314786"/>
            <a:ext cx="6105878" cy="1636889"/>
            <a:chOff x="4211573" y="2014727"/>
            <a:chExt cx="5495290" cy="1473200"/>
          </a:xfrm>
        </p:grpSpPr>
        <p:sp>
          <p:nvSpPr>
            <p:cNvPr id="4" name="object 4"/>
            <p:cNvSpPr/>
            <p:nvPr/>
          </p:nvSpPr>
          <p:spPr>
            <a:xfrm>
              <a:off x="4292345" y="2022347"/>
              <a:ext cx="5414010" cy="1447165"/>
            </a:xfrm>
            <a:custGeom>
              <a:avLst/>
              <a:gdLst/>
              <a:ahLst/>
              <a:cxnLst/>
              <a:rect l="l" t="t" r="r" b="b"/>
              <a:pathLst>
                <a:path w="5414009" h="1447164">
                  <a:moveTo>
                    <a:pt x="5414009" y="0"/>
                  </a:moveTo>
                  <a:lnTo>
                    <a:pt x="0" y="0"/>
                  </a:lnTo>
                  <a:lnTo>
                    <a:pt x="0" y="1447038"/>
                  </a:lnTo>
                  <a:lnTo>
                    <a:pt x="5414009" y="1447038"/>
                  </a:lnTo>
                  <a:lnTo>
                    <a:pt x="5414009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" name="object 5"/>
            <p:cNvSpPr/>
            <p:nvPr/>
          </p:nvSpPr>
          <p:spPr>
            <a:xfrm>
              <a:off x="4216526" y="2019680"/>
              <a:ext cx="70485" cy="1463040"/>
            </a:xfrm>
            <a:custGeom>
              <a:avLst/>
              <a:gdLst/>
              <a:ahLst/>
              <a:cxnLst/>
              <a:rect l="l" t="t" r="r" b="b"/>
              <a:pathLst>
                <a:path w="70485" h="1463039">
                  <a:moveTo>
                    <a:pt x="70103" y="0"/>
                  </a:moveTo>
                  <a:lnTo>
                    <a:pt x="0" y="0"/>
                  </a:lnTo>
                  <a:lnTo>
                    <a:pt x="0" y="1463039"/>
                  </a:lnTo>
                  <a:lnTo>
                    <a:pt x="70103" y="1463039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0E78C5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4216526" y="2019680"/>
              <a:ext cx="70485" cy="1463040"/>
            </a:xfrm>
            <a:custGeom>
              <a:avLst/>
              <a:gdLst/>
              <a:ahLst/>
              <a:cxnLst/>
              <a:rect l="l" t="t" r="r" b="b"/>
              <a:pathLst>
                <a:path w="70485" h="1463039">
                  <a:moveTo>
                    <a:pt x="0" y="0"/>
                  </a:moveTo>
                  <a:lnTo>
                    <a:pt x="70103" y="0"/>
                  </a:lnTo>
                  <a:lnTo>
                    <a:pt x="70103" y="1463039"/>
                  </a:lnTo>
                  <a:lnTo>
                    <a:pt x="0" y="1463039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7" name="object 7"/>
          <p:cNvSpPr/>
          <p:nvPr/>
        </p:nvSpPr>
        <p:spPr>
          <a:xfrm>
            <a:off x="5778272" y="1524000"/>
            <a:ext cx="84667" cy="651228"/>
          </a:xfrm>
          <a:custGeom>
            <a:avLst/>
            <a:gdLst/>
            <a:ahLst/>
            <a:cxnLst/>
            <a:rect l="l" t="t" r="r" b="b"/>
            <a:pathLst>
              <a:path w="76200" h="586105">
                <a:moveTo>
                  <a:pt x="76200" y="0"/>
                </a:moveTo>
                <a:lnTo>
                  <a:pt x="0" y="0"/>
                </a:lnTo>
                <a:lnTo>
                  <a:pt x="0" y="585977"/>
                </a:lnTo>
                <a:lnTo>
                  <a:pt x="76200" y="585977"/>
                </a:lnTo>
                <a:lnTo>
                  <a:pt x="76200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5784622" y="4078393"/>
            <a:ext cx="78317" cy="878160"/>
          </a:xfrm>
          <a:custGeom>
            <a:avLst/>
            <a:gdLst/>
            <a:ahLst/>
            <a:cxnLst/>
            <a:rect l="l" t="t" r="r" b="b"/>
            <a:pathLst>
              <a:path w="76200" h="913764">
                <a:moveTo>
                  <a:pt x="76200" y="0"/>
                </a:moveTo>
                <a:lnTo>
                  <a:pt x="0" y="0"/>
                </a:lnTo>
                <a:lnTo>
                  <a:pt x="0" y="913638"/>
                </a:lnTo>
                <a:lnTo>
                  <a:pt x="76200" y="913638"/>
                </a:lnTo>
                <a:lnTo>
                  <a:pt x="76200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" name="object 9"/>
          <p:cNvSpPr/>
          <p:nvPr/>
        </p:nvSpPr>
        <p:spPr>
          <a:xfrm>
            <a:off x="5778272" y="5226473"/>
            <a:ext cx="78317" cy="568425"/>
          </a:xfrm>
          <a:custGeom>
            <a:avLst/>
            <a:gdLst/>
            <a:ahLst/>
            <a:cxnLst/>
            <a:rect l="l" t="t" r="r" b="b"/>
            <a:pathLst>
              <a:path w="70485" h="830579">
                <a:moveTo>
                  <a:pt x="70103" y="0"/>
                </a:moveTo>
                <a:lnTo>
                  <a:pt x="0" y="0"/>
                </a:lnTo>
                <a:lnTo>
                  <a:pt x="0" y="830579"/>
                </a:lnTo>
                <a:lnTo>
                  <a:pt x="70103" y="830579"/>
                </a:lnTo>
                <a:lnTo>
                  <a:pt x="70103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3888" y="429694"/>
            <a:ext cx="7972778" cy="495919"/>
          </a:xfrm>
          <a:prstGeom prst="rect">
            <a:avLst/>
          </a:prstGeom>
        </p:spPr>
        <p:txBody>
          <a:bodyPr vert="horz" wrap="square" lIns="0" tIns="14111" rIns="0" bIns="0" rtlCol="0" anchor="ctr">
            <a:spAutoFit/>
          </a:bodyPr>
          <a:lstStyle/>
          <a:p>
            <a:pPr marL="14111">
              <a:lnSpc>
                <a:spcPts val="3567"/>
              </a:lnSpc>
              <a:spcBef>
                <a:spcPts val="111"/>
              </a:spcBef>
            </a:pPr>
            <a:r>
              <a:rPr dirty="0"/>
              <a:t>Video</a:t>
            </a:r>
            <a:r>
              <a:rPr spc="-83" dirty="0"/>
              <a:t> </a:t>
            </a:r>
            <a:r>
              <a:rPr spc="-6" dirty="0"/>
              <a:t>Systems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89998" y="3931073"/>
            <a:ext cx="4155722" cy="1396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00893" marR="1610767">
              <a:lnSpc>
                <a:spcPct val="104000"/>
              </a:lnSpc>
              <a:spcBef>
                <a:spcPts val="1789"/>
              </a:spcBef>
            </a:pPr>
            <a:r>
              <a:rPr sz="1778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78" spc="-1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broad</a:t>
            </a:r>
            <a:r>
              <a:rPr sz="1778" spc="-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portfolio</a:t>
            </a:r>
            <a:r>
              <a:rPr sz="1778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78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fixed </a:t>
            </a:r>
            <a:r>
              <a:rPr sz="1778" spc="-4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778" spc="-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moving</a:t>
            </a:r>
            <a:r>
              <a:rPr sz="1778" spc="-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cameras.</a:t>
            </a:r>
            <a:endParaRPr sz="1778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62938" y="5226474"/>
            <a:ext cx="6015567" cy="568425"/>
          </a:xfrm>
          <a:prstGeom prst="rect">
            <a:avLst/>
          </a:prstGeom>
          <a:solidFill>
            <a:srgbClr val="EFEF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44">
              <a:latin typeface="Times New Roman"/>
              <a:cs typeface="Times New Roman"/>
            </a:endParaRPr>
          </a:p>
          <a:p>
            <a:pPr marL="181326">
              <a:spcBef>
                <a:spcPts val="1144"/>
              </a:spcBef>
            </a:pPr>
            <a:r>
              <a:rPr sz="1333" b="1" spc="-6" dirty="0">
                <a:latin typeface="Arial"/>
                <a:cs typeface="Arial"/>
              </a:rPr>
              <a:t>All</a:t>
            </a:r>
            <a:r>
              <a:rPr sz="1333" b="1" spc="11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video</a:t>
            </a:r>
            <a:r>
              <a:rPr sz="1333" b="1" spc="11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systems</a:t>
            </a:r>
            <a:r>
              <a:rPr sz="1333" b="1" spc="-22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product</a:t>
            </a:r>
            <a:r>
              <a:rPr sz="1333" b="1" spc="17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are</a:t>
            </a:r>
            <a:r>
              <a:rPr sz="1333" b="1" spc="-17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easy</a:t>
            </a:r>
            <a:r>
              <a:rPr sz="1333" b="1" spc="-22" dirty="0">
                <a:latin typeface="Arial"/>
                <a:cs typeface="Arial"/>
              </a:rPr>
              <a:t> </a:t>
            </a:r>
            <a:r>
              <a:rPr sz="1333" b="1" dirty="0">
                <a:latin typeface="Arial"/>
                <a:cs typeface="Arial"/>
              </a:rPr>
              <a:t>to</a:t>
            </a:r>
            <a:r>
              <a:rPr sz="1333" b="1" spc="6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install,</a:t>
            </a:r>
            <a:r>
              <a:rPr sz="1333" b="1" spc="17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manage</a:t>
            </a:r>
            <a:r>
              <a:rPr sz="1333" b="1" spc="-11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and</a:t>
            </a:r>
            <a:r>
              <a:rPr sz="1333" b="1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use.</a:t>
            </a:r>
            <a:endParaRPr sz="1333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62092" y="2479381"/>
            <a:ext cx="6016978" cy="1196588"/>
          </a:xfrm>
          <a:prstGeom prst="rect">
            <a:avLst/>
          </a:prstGeom>
        </p:spPr>
        <p:txBody>
          <a:bodyPr vert="horz" wrap="square" lIns="0" tIns="93133" rIns="0" bIns="0" rtlCol="0">
            <a:spAutoFit/>
          </a:bodyPr>
          <a:lstStyle/>
          <a:p>
            <a:pPr marL="182737">
              <a:spcBef>
                <a:spcPts val="733"/>
              </a:spcBef>
            </a:pPr>
            <a:r>
              <a:rPr sz="1333" b="1" spc="-6" dirty="0">
                <a:latin typeface="Arial"/>
                <a:cs typeface="Arial"/>
              </a:rPr>
              <a:t>Outstanding</a:t>
            </a:r>
            <a:r>
              <a:rPr sz="1333" b="1" spc="11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performance</a:t>
            </a:r>
            <a:endParaRPr sz="1333">
              <a:latin typeface="Arial"/>
              <a:cs typeface="Arial"/>
            </a:endParaRPr>
          </a:p>
          <a:p>
            <a:pPr marL="373235" marR="673799" indent="-190498">
              <a:spcBef>
                <a:spcPts val="622"/>
              </a:spcBef>
            </a:pPr>
            <a:r>
              <a:rPr sz="1333" dirty="0">
                <a:latin typeface="Wingdings 3"/>
                <a:cs typeface="Wingdings 3"/>
              </a:rPr>
              <a:t></a:t>
            </a:r>
            <a:r>
              <a:rPr sz="1333" dirty="0">
                <a:latin typeface="Times New Roman"/>
                <a:cs typeface="Times New Roman"/>
              </a:rPr>
              <a:t> </a:t>
            </a:r>
            <a:r>
              <a:rPr sz="1333" spc="-6" dirty="0">
                <a:latin typeface="Arial"/>
                <a:cs typeface="Arial"/>
              </a:rPr>
              <a:t>High quality imaging technologies like starlight </a:t>
            </a:r>
            <a:r>
              <a:rPr sz="1333" dirty="0">
                <a:latin typeface="Arial"/>
                <a:cs typeface="Arial"/>
              </a:rPr>
              <a:t>to </a:t>
            </a:r>
            <a:r>
              <a:rPr sz="1333" spc="-6" dirty="0">
                <a:latin typeface="Arial"/>
                <a:cs typeface="Arial"/>
              </a:rPr>
              <a:t>easily distinguish </a:t>
            </a:r>
            <a:r>
              <a:rPr sz="1333" spc="-356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individuals</a:t>
            </a:r>
            <a:r>
              <a:rPr sz="1333" spc="-28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or</a:t>
            </a:r>
            <a:r>
              <a:rPr sz="1333" spc="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objects,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even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at</a:t>
            </a:r>
            <a:r>
              <a:rPr sz="1333" spc="-6" dirty="0">
                <a:latin typeface="Arial"/>
                <a:cs typeface="Arial"/>
              </a:rPr>
              <a:t> extreme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low</a:t>
            </a:r>
            <a:r>
              <a:rPr sz="1333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light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levels</a:t>
            </a:r>
            <a:endParaRPr sz="1333">
              <a:latin typeface="Arial"/>
              <a:cs typeface="Arial"/>
            </a:endParaRPr>
          </a:p>
          <a:p>
            <a:pPr marL="373235" marR="262464" indent="-190498"/>
            <a:r>
              <a:rPr sz="1333" dirty="0">
                <a:latin typeface="Wingdings 3"/>
                <a:cs typeface="Wingdings 3"/>
              </a:rPr>
              <a:t></a:t>
            </a:r>
            <a:r>
              <a:rPr sz="1333" dirty="0">
                <a:latin typeface="Times New Roman"/>
                <a:cs typeface="Times New Roman"/>
              </a:rPr>
              <a:t> </a:t>
            </a:r>
            <a:r>
              <a:rPr sz="1333" spc="-6" dirty="0">
                <a:latin typeface="Arial"/>
                <a:cs typeface="Arial"/>
              </a:rPr>
              <a:t>Reduce bitrate </a:t>
            </a:r>
            <a:r>
              <a:rPr sz="1333" dirty="0">
                <a:latin typeface="Arial"/>
                <a:cs typeface="Arial"/>
              </a:rPr>
              <a:t>up to 80% and </a:t>
            </a:r>
            <a:r>
              <a:rPr sz="1333" spc="-6" dirty="0">
                <a:latin typeface="Arial"/>
                <a:cs typeface="Arial"/>
              </a:rPr>
              <a:t>save storage costs without compromising </a:t>
            </a:r>
            <a:r>
              <a:rPr sz="1333" spc="-356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video</a:t>
            </a:r>
            <a:r>
              <a:rPr sz="1333" spc="-33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quality</a:t>
            </a:r>
            <a:endParaRPr sz="1333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62938" y="1524000"/>
            <a:ext cx="6015567" cy="564129"/>
          </a:xfrm>
          <a:prstGeom prst="rect">
            <a:avLst/>
          </a:prstGeom>
          <a:solidFill>
            <a:srgbClr val="EFEFEF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81326">
              <a:spcBef>
                <a:spcPts val="800"/>
              </a:spcBef>
            </a:pPr>
            <a:r>
              <a:rPr sz="1333" b="1" spc="-11" dirty="0">
                <a:latin typeface="Arial"/>
                <a:cs typeface="Arial"/>
              </a:rPr>
              <a:t>Video</a:t>
            </a:r>
            <a:r>
              <a:rPr sz="1333" b="1" spc="-33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Analytics</a:t>
            </a:r>
            <a:r>
              <a:rPr sz="1333" b="1" spc="-22" dirty="0">
                <a:latin typeface="Arial"/>
                <a:cs typeface="Arial"/>
              </a:rPr>
              <a:t> </a:t>
            </a:r>
            <a:r>
              <a:rPr sz="1333" b="1" dirty="0">
                <a:latin typeface="Arial"/>
                <a:cs typeface="Arial"/>
              </a:rPr>
              <a:t>at</a:t>
            </a:r>
            <a:r>
              <a:rPr sz="1333" b="1" spc="-11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the</a:t>
            </a:r>
            <a:r>
              <a:rPr sz="1333" b="1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edge</a:t>
            </a:r>
            <a:r>
              <a:rPr sz="1333" b="1" dirty="0">
                <a:latin typeface="Arial"/>
                <a:cs typeface="Arial"/>
              </a:rPr>
              <a:t> as</a:t>
            </a:r>
            <a:r>
              <a:rPr sz="1333" b="1" spc="-17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standard</a:t>
            </a:r>
            <a:endParaRPr sz="1333">
              <a:latin typeface="Arial"/>
              <a:cs typeface="Arial"/>
            </a:endParaRPr>
          </a:p>
          <a:p>
            <a:pPr marL="181326">
              <a:spcBef>
                <a:spcPts val="444"/>
              </a:spcBef>
            </a:pPr>
            <a:r>
              <a:rPr sz="1333" spc="-6" dirty="0">
                <a:latin typeface="Arial"/>
                <a:cs typeface="Arial"/>
              </a:rPr>
              <a:t>Analyze</a:t>
            </a:r>
            <a:r>
              <a:rPr sz="1333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video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data</a:t>
            </a:r>
            <a:r>
              <a:rPr sz="1333" spc="6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to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improve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security and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gain</a:t>
            </a:r>
            <a:r>
              <a:rPr sz="1333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clear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business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advantages.</a:t>
            </a:r>
            <a:endParaRPr sz="1333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62938" y="4078392"/>
            <a:ext cx="6015567" cy="832258"/>
          </a:xfrm>
          <a:prstGeom prst="rect">
            <a:avLst/>
          </a:prstGeom>
          <a:solidFill>
            <a:srgbClr val="EFEFEF"/>
          </a:solidFill>
        </p:spPr>
        <p:txBody>
          <a:bodyPr vert="horz" wrap="square" lIns="0" tIns="86783" rIns="0" bIns="0" rtlCol="0">
            <a:spAutoFit/>
          </a:bodyPr>
          <a:lstStyle/>
          <a:p>
            <a:pPr marL="181326">
              <a:spcBef>
                <a:spcPts val="683"/>
              </a:spcBef>
            </a:pPr>
            <a:r>
              <a:rPr sz="1333" b="1" spc="-6" dirty="0">
                <a:latin typeface="Arial"/>
                <a:cs typeface="Arial"/>
              </a:rPr>
              <a:t>Highest</a:t>
            </a:r>
            <a:r>
              <a:rPr sz="1333" b="1" spc="11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levels</a:t>
            </a:r>
            <a:r>
              <a:rPr sz="1333" b="1" dirty="0">
                <a:latin typeface="Arial"/>
                <a:cs typeface="Arial"/>
              </a:rPr>
              <a:t> of data</a:t>
            </a:r>
            <a:r>
              <a:rPr sz="1333" b="1" spc="-6" dirty="0">
                <a:latin typeface="Arial"/>
                <a:cs typeface="Arial"/>
              </a:rPr>
              <a:t> security and</a:t>
            </a:r>
            <a:r>
              <a:rPr sz="1333" b="1" dirty="0">
                <a:latin typeface="Arial"/>
                <a:cs typeface="Arial"/>
              </a:rPr>
              <a:t> </a:t>
            </a:r>
            <a:r>
              <a:rPr sz="1333" b="1" spc="-6" dirty="0">
                <a:latin typeface="Arial"/>
                <a:cs typeface="Arial"/>
              </a:rPr>
              <a:t>privacy protection</a:t>
            </a:r>
            <a:endParaRPr sz="1333">
              <a:latin typeface="Arial"/>
              <a:cs typeface="Arial"/>
            </a:endParaRPr>
          </a:p>
          <a:p>
            <a:pPr marL="181326" marR="77610">
              <a:lnSpc>
                <a:spcPct val="117900"/>
              </a:lnSpc>
              <a:spcBef>
                <a:spcPts val="628"/>
              </a:spcBef>
            </a:pPr>
            <a:r>
              <a:rPr sz="1333" spc="-6" dirty="0">
                <a:latin typeface="Arial"/>
                <a:cs typeface="Arial"/>
              </a:rPr>
              <a:t>Integrated hardware and software measures </a:t>
            </a:r>
            <a:r>
              <a:rPr sz="1333" dirty="0">
                <a:latin typeface="Arial"/>
                <a:cs typeface="Arial"/>
              </a:rPr>
              <a:t>to </a:t>
            </a:r>
            <a:r>
              <a:rPr sz="1333" spc="-6" dirty="0">
                <a:latin typeface="Arial"/>
                <a:cs typeface="Arial"/>
              </a:rPr>
              <a:t>keep video </a:t>
            </a:r>
            <a:r>
              <a:rPr sz="1333" dirty="0">
                <a:latin typeface="Arial"/>
                <a:cs typeface="Arial"/>
              </a:rPr>
              <a:t>data </a:t>
            </a:r>
            <a:r>
              <a:rPr sz="1333" spc="-6" dirty="0">
                <a:latin typeface="Arial"/>
                <a:cs typeface="Arial"/>
              </a:rPr>
              <a:t>secure, </a:t>
            </a:r>
            <a:r>
              <a:rPr sz="1333" dirty="0">
                <a:latin typeface="Arial"/>
                <a:cs typeface="Arial"/>
              </a:rPr>
              <a:t>such </a:t>
            </a:r>
            <a:r>
              <a:rPr sz="1333" spc="-356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as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a</a:t>
            </a:r>
            <a:r>
              <a:rPr sz="1333" spc="-6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crypto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co-processor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and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a </a:t>
            </a:r>
            <a:r>
              <a:rPr sz="1333" spc="-6" dirty="0">
                <a:latin typeface="Arial"/>
                <a:cs typeface="Arial"/>
              </a:rPr>
              <a:t>built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in </a:t>
            </a:r>
            <a:r>
              <a:rPr sz="1333" dirty="0">
                <a:latin typeface="Arial"/>
                <a:cs typeface="Arial"/>
              </a:rPr>
              <a:t>trusted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platform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module.</a:t>
            </a:r>
            <a:endParaRPr sz="1333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9838" y="1515534"/>
            <a:ext cx="4166447" cy="2212937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1322265" y="5702004"/>
            <a:ext cx="2470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999FA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pPr marL="38100">
                <a:lnSpc>
                  <a:spcPts val="1425"/>
                </a:lnSpc>
              </a:pPr>
              <a:t>8</a:t>
            </a:fld>
            <a:endParaRPr dirty="0"/>
          </a:p>
        </p:txBody>
      </p:sp>
      <p:pic>
        <p:nvPicPr>
          <p:cNvPr id="24" name="object 4">
            <a:extLst>
              <a:ext uri="{FF2B5EF4-FFF2-40B4-BE49-F238E27FC236}">
                <a16:creationId xmlns:a16="http://schemas.microsoft.com/office/drawing/2014/main" id="{FA5F63A5-7D27-4456-98D4-BD088F1EA9B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84839" y="358278"/>
            <a:ext cx="1094231" cy="5753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D71473-A71E-4346-87FE-843CDB82A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539" y="404016"/>
            <a:ext cx="2153325" cy="483832"/>
          </a:xfrm>
          <a:prstGeom prst="rect">
            <a:avLst/>
          </a:prstGeom>
        </p:spPr>
      </p:pic>
      <p:pic>
        <p:nvPicPr>
          <p:cNvPr id="20" name="Picture 3" descr="C:\Users\Marko MBS\Desktop\Axis_Communication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29" y="6086714"/>
            <a:ext cx="1470025" cy="5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Marko MBS\Desktop\panasonic-security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837" y="5978378"/>
            <a:ext cx="1985962" cy="84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Marko MBS\Desktop\milesto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82" y="6202562"/>
            <a:ext cx="1985672" cy="41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Marko MBS\Desktop\Hikvision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84" y="5891979"/>
            <a:ext cx="1771128" cy="9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arko MBS\Desktop\Dahua_Technology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079" y="6142621"/>
            <a:ext cx="1647825" cy="5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888" y="429694"/>
            <a:ext cx="8794750" cy="495919"/>
          </a:xfrm>
          <a:prstGeom prst="rect">
            <a:avLst/>
          </a:prstGeom>
        </p:spPr>
        <p:txBody>
          <a:bodyPr vert="horz" wrap="square" lIns="0" tIns="14111" rIns="0" bIns="0" rtlCol="0" anchor="ctr">
            <a:spAutoFit/>
          </a:bodyPr>
          <a:lstStyle/>
          <a:p>
            <a:pPr marL="14111">
              <a:lnSpc>
                <a:spcPts val="3567"/>
              </a:lnSpc>
              <a:spcBef>
                <a:spcPts val="111"/>
              </a:spcBef>
            </a:pPr>
            <a:r>
              <a:rPr dirty="0"/>
              <a:t>Access</a:t>
            </a:r>
            <a:r>
              <a:rPr spc="-56" dirty="0"/>
              <a:t> </a:t>
            </a:r>
            <a:r>
              <a:rPr dirty="0"/>
              <a:t>Control</a:t>
            </a:r>
            <a:r>
              <a:rPr spc="-33" dirty="0"/>
              <a:t> </a:t>
            </a:r>
            <a:r>
              <a:rPr spc="-6" dirty="0"/>
              <a:t>Systems</a:t>
            </a:r>
          </a:p>
        </p:txBody>
      </p:sp>
      <p:sp>
        <p:nvSpPr>
          <p:cNvPr id="4" name="object 4"/>
          <p:cNvSpPr/>
          <p:nvPr/>
        </p:nvSpPr>
        <p:spPr>
          <a:xfrm>
            <a:off x="5863503" y="1528445"/>
            <a:ext cx="6015567" cy="1519767"/>
          </a:xfrm>
          <a:custGeom>
            <a:avLst/>
            <a:gdLst/>
            <a:ahLst/>
            <a:cxnLst/>
            <a:rect l="l" t="t" r="r" b="b"/>
            <a:pathLst>
              <a:path w="5414009" h="1367789">
                <a:moveTo>
                  <a:pt x="5414009" y="0"/>
                </a:moveTo>
                <a:lnTo>
                  <a:pt x="0" y="0"/>
                </a:lnTo>
                <a:lnTo>
                  <a:pt x="0" y="1367789"/>
                </a:lnTo>
                <a:lnTo>
                  <a:pt x="5414009" y="1367789"/>
                </a:lnTo>
                <a:lnTo>
                  <a:pt x="541400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6052873" y="2034790"/>
            <a:ext cx="4948767" cy="451676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 marR="5644">
              <a:lnSpc>
                <a:spcPct val="111200"/>
              </a:lnSpc>
              <a:spcBef>
                <a:spcPts val="111"/>
              </a:spcBef>
            </a:pPr>
            <a:r>
              <a:rPr sz="1333" spc="-6" dirty="0">
                <a:latin typeface="Arial"/>
                <a:cs typeface="Arial"/>
              </a:rPr>
              <a:t>Protect secure areas from unauthorized </a:t>
            </a:r>
            <a:r>
              <a:rPr sz="1333" dirty="0">
                <a:latin typeface="Arial"/>
                <a:cs typeface="Arial"/>
              </a:rPr>
              <a:t>access </a:t>
            </a:r>
            <a:r>
              <a:rPr sz="1333" spc="-6" dirty="0">
                <a:latin typeface="Arial"/>
                <a:cs typeface="Arial"/>
              </a:rPr>
              <a:t>or unlock doors in </a:t>
            </a:r>
            <a:r>
              <a:rPr sz="1333" spc="-356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emergencies.</a:t>
            </a:r>
            <a:endParaRPr sz="1333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63503" y="3125258"/>
            <a:ext cx="6015567" cy="1519767"/>
          </a:xfrm>
          <a:custGeom>
            <a:avLst/>
            <a:gdLst/>
            <a:ahLst/>
            <a:cxnLst/>
            <a:rect l="l" t="t" r="r" b="b"/>
            <a:pathLst>
              <a:path w="5414009" h="1367789">
                <a:moveTo>
                  <a:pt x="5414009" y="0"/>
                </a:moveTo>
                <a:lnTo>
                  <a:pt x="0" y="0"/>
                </a:lnTo>
                <a:lnTo>
                  <a:pt x="0" y="1367789"/>
                </a:lnTo>
                <a:lnTo>
                  <a:pt x="5414009" y="1367789"/>
                </a:lnTo>
                <a:lnTo>
                  <a:pt x="541400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6052874" y="3631071"/>
            <a:ext cx="5306483" cy="451676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 marR="5644">
              <a:lnSpc>
                <a:spcPct val="111300"/>
              </a:lnSpc>
              <a:spcBef>
                <a:spcPts val="111"/>
              </a:spcBef>
            </a:pPr>
            <a:r>
              <a:rPr sz="1333" spc="-6" dirty="0">
                <a:latin typeface="Arial"/>
                <a:cs typeface="Arial"/>
              </a:rPr>
              <a:t>Flexible and scalable </a:t>
            </a:r>
            <a:r>
              <a:rPr sz="1333" dirty="0">
                <a:latin typeface="Arial"/>
                <a:cs typeface="Arial"/>
              </a:rPr>
              <a:t>– </a:t>
            </a:r>
            <a:r>
              <a:rPr sz="1333" spc="-6" dirty="0">
                <a:latin typeface="Arial"/>
                <a:cs typeface="Arial"/>
              </a:rPr>
              <a:t>thanks </a:t>
            </a:r>
            <a:r>
              <a:rPr sz="1333" dirty="0">
                <a:latin typeface="Arial"/>
                <a:cs typeface="Arial"/>
              </a:rPr>
              <a:t>to the </a:t>
            </a:r>
            <a:r>
              <a:rPr sz="1333" spc="-6" dirty="0">
                <a:latin typeface="Arial"/>
                <a:cs typeface="Arial"/>
              </a:rPr>
              <a:t>scalability of </a:t>
            </a:r>
            <a:r>
              <a:rPr sz="1333" dirty="0">
                <a:latin typeface="Arial"/>
                <a:cs typeface="Arial"/>
              </a:rPr>
              <a:t>the </a:t>
            </a:r>
            <a:r>
              <a:rPr sz="1333" spc="-6" dirty="0">
                <a:latin typeface="Arial"/>
                <a:cs typeface="Arial"/>
              </a:rPr>
              <a:t>components, </a:t>
            </a:r>
            <a:r>
              <a:rPr sz="1333" dirty="0">
                <a:latin typeface="Arial"/>
                <a:cs typeface="Arial"/>
              </a:rPr>
              <a:t>the </a:t>
            </a:r>
            <a:r>
              <a:rPr sz="1333" spc="-356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system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grows according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to </a:t>
            </a:r>
            <a:r>
              <a:rPr sz="1333" spc="-6" dirty="0">
                <a:latin typeface="Arial"/>
                <a:cs typeface="Arial"/>
              </a:rPr>
              <a:t>your security</a:t>
            </a:r>
            <a:r>
              <a:rPr sz="1333" spc="-22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needs.</a:t>
            </a:r>
            <a:endParaRPr sz="1333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63503" y="4718685"/>
            <a:ext cx="6015567" cy="1440744"/>
          </a:xfrm>
          <a:custGeom>
            <a:avLst/>
            <a:gdLst/>
            <a:ahLst/>
            <a:cxnLst/>
            <a:rect l="l" t="t" r="r" b="b"/>
            <a:pathLst>
              <a:path w="5414009" h="1296670">
                <a:moveTo>
                  <a:pt x="5414009" y="0"/>
                </a:moveTo>
                <a:lnTo>
                  <a:pt x="0" y="0"/>
                </a:lnTo>
                <a:lnTo>
                  <a:pt x="0" y="1296162"/>
                </a:lnTo>
                <a:lnTo>
                  <a:pt x="5414009" y="1296162"/>
                </a:lnTo>
                <a:lnTo>
                  <a:pt x="541400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6052873" y="5320808"/>
            <a:ext cx="4762500" cy="219370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z="1333" spc="-6" dirty="0">
                <a:latin typeface="Arial"/>
                <a:cs typeface="Arial"/>
              </a:rPr>
              <a:t>Reliable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–</a:t>
            </a:r>
            <a:r>
              <a:rPr sz="1333" spc="6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with</a:t>
            </a:r>
            <a:r>
              <a:rPr sz="1333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state-of-the</a:t>
            </a:r>
            <a:r>
              <a:rPr sz="1333" spc="6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art</a:t>
            </a:r>
            <a:r>
              <a:rPr sz="1333" spc="-11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security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features</a:t>
            </a:r>
            <a:r>
              <a:rPr sz="1333" spc="-17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and</a:t>
            </a:r>
            <a:r>
              <a:rPr sz="1333" spc="6" dirty="0">
                <a:latin typeface="Arial"/>
                <a:cs typeface="Arial"/>
              </a:rPr>
              <a:t> </a:t>
            </a:r>
            <a:r>
              <a:rPr sz="1333" spc="-6" dirty="0">
                <a:latin typeface="Arial"/>
                <a:cs typeface="Arial"/>
              </a:rPr>
              <a:t>encryption.</a:t>
            </a:r>
            <a:endParaRPr sz="1333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78837" y="1528445"/>
            <a:ext cx="84667" cy="1519767"/>
          </a:xfrm>
          <a:custGeom>
            <a:avLst/>
            <a:gdLst/>
            <a:ahLst/>
            <a:cxnLst/>
            <a:rect l="l" t="t" r="r" b="b"/>
            <a:pathLst>
              <a:path w="76200" h="1367789">
                <a:moveTo>
                  <a:pt x="76200" y="0"/>
                </a:moveTo>
                <a:lnTo>
                  <a:pt x="0" y="0"/>
                </a:lnTo>
                <a:lnTo>
                  <a:pt x="0" y="1367789"/>
                </a:lnTo>
                <a:lnTo>
                  <a:pt x="76200" y="1367789"/>
                </a:lnTo>
                <a:lnTo>
                  <a:pt x="76200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1" name="object 11"/>
          <p:cNvSpPr/>
          <p:nvPr/>
        </p:nvSpPr>
        <p:spPr>
          <a:xfrm>
            <a:off x="5778837" y="3125258"/>
            <a:ext cx="84667" cy="1519767"/>
          </a:xfrm>
          <a:custGeom>
            <a:avLst/>
            <a:gdLst/>
            <a:ahLst/>
            <a:cxnLst/>
            <a:rect l="l" t="t" r="r" b="b"/>
            <a:pathLst>
              <a:path w="76200" h="1367789">
                <a:moveTo>
                  <a:pt x="76200" y="0"/>
                </a:moveTo>
                <a:lnTo>
                  <a:pt x="0" y="0"/>
                </a:lnTo>
                <a:lnTo>
                  <a:pt x="0" y="1367789"/>
                </a:lnTo>
                <a:lnTo>
                  <a:pt x="76200" y="1367789"/>
                </a:lnTo>
                <a:lnTo>
                  <a:pt x="76200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2" name="object 12"/>
          <p:cNvSpPr/>
          <p:nvPr/>
        </p:nvSpPr>
        <p:spPr>
          <a:xfrm>
            <a:off x="5778837" y="4718685"/>
            <a:ext cx="84667" cy="1440744"/>
          </a:xfrm>
          <a:custGeom>
            <a:avLst/>
            <a:gdLst/>
            <a:ahLst/>
            <a:cxnLst/>
            <a:rect l="l" t="t" r="r" b="b"/>
            <a:pathLst>
              <a:path w="76200" h="1296670">
                <a:moveTo>
                  <a:pt x="76200" y="0"/>
                </a:moveTo>
                <a:lnTo>
                  <a:pt x="0" y="0"/>
                </a:lnTo>
                <a:lnTo>
                  <a:pt x="0" y="1296162"/>
                </a:lnTo>
                <a:lnTo>
                  <a:pt x="76200" y="1296162"/>
                </a:lnTo>
                <a:lnTo>
                  <a:pt x="76200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3" name="object 13"/>
          <p:cNvSpPr/>
          <p:nvPr/>
        </p:nvSpPr>
        <p:spPr>
          <a:xfrm>
            <a:off x="1390564" y="3953299"/>
            <a:ext cx="4159250" cy="2214033"/>
          </a:xfrm>
          <a:custGeom>
            <a:avLst/>
            <a:gdLst/>
            <a:ahLst/>
            <a:cxnLst/>
            <a:rect l="l" t="t" r="r" b="b"/>
            <a:pathLst>
              <a:path w="3743325" h="1992629">
                <a:moveTo>
                  <a:pt x="3742944" y="0"/>
                </a:moveTo>
                <a:lnTo>
                  <a:pt x="0" y="0"/>
                </a:lnTo>
                <a:lnTo>
                  <a:pt x="0" y="1992630"/>
                </a:lnTo>
                <a:lnTo>
                  <a:pt x="3742944" y="1992630"/>
                </a:lnTo>
                <a:lnTo>
                  <a:pt x="3742944" y="0"/>
                </a:lnTo>
                <a:close/>
              </a:path>
            </a:pathLst>
          </a:custGeom>
          <a:solidFill>
            <a:srgbClr val="0E78C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4" name="object 14"/>
          <p:cNvSpPr txBox="1"/>
          <p:nvPr/>
        </p:nvSpPr>
        <p:spPr>
          <a:xfrm>
            <a:off x="1390564" y="3953298"/>
            <a:ext cx="4159250" cy="1966507"/>
          </a:xfrm>
          <a:prstGeom prst="rect">
            <a:avLst/>
          </a:prstGeom>
        </p:spPr>
        <p:txBody>
          <a:bodyPr vert="horz" wrap="square" lIns="0" tIns="706" rIns="0" bIns="0" rtlCol="0">
            <a:spAutoFit/>
          </a:bodyPr>
          <a:lstStyle/>
          <a:p>
            <a:pPr>
              <a:spcBef>
                <a:spcPts val="6"/>
              </a:spcBef>
            </a:pPr>
            <a:endParaRPr sz="1667" dirty="0">
              <a:latin typeface="Times New Roman"/>
              <a:cs typeface="Times New Roman"/>
            </a:endParaRPr>
          </a:p>
          <a:p>
            <a:pPr marL="100893" marR="865002">
              <a:lnSpc>
                <a:spcPct val="104200"/>
              </a:lnSpc>
            </a:pPr>
            <a:r>
              <a:rPr sz="1778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portfolio includes all access </a:t>
            </a:r>
            <a:r>
              <a:rPr sz="1778" spc="-4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control components from </a:t>
            </a:r>
            <a:r>
              <a:rPr sz="17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11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1778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sz="1778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endParaRPr sz="1778" dirty="0">
              <a:latin typeface="Arial"/>
              <a:cs typeface="Arial"/>
            </a:endParaRPr>
          </a:p>
          <a:p>
            <a:pPr marL="101599" marR="1598773">
              <a:lnSpc>
                <a:spcPct val="104000"/>
              </a:lnSpc>
            </a:pP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and controllers to </a:t>
            </a:r>
            <a:r>
              <a:rPr sz="1778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wide </a:t>
            </a:r>
            <a:r>
              <a:rPr sz="1778" spc="-4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range</a:t>
            </a:r>
            <a:r>
              <a:rPr sz="1778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78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readers and</a:t>
            </a:r>
            <a:endParaRPr sz="1778" dirty="0">
              <a:latin typeface="Arial"/>
              <a:cs typeface="Arial"/>
            </a:endParaRPr>
          </a:p>
          <a:p>
            <a:pPr marL="101599">
              <a:spcBef>
                <a:spcPts val="94"/>
              </a:spcBef>
            </a:pPr>
            <a:r>
              <a:rPr sz="1778" spc="-6" dirty="0">
                <a:solidFill>
                  <a:srgbClr val="FFFFFF"/>
                </a:solidFill>
                <a:latin typeface="Arial"/>
                <a:cs typeface="Arial"/>
              </a:rPr>
              <a:t>credentials.</a:t>
            </a:r>
            <a:endParaRPr sz="1778" dirty="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0403" y="1523365"/>
            <a:ext cx="4174391" cy="222577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4989" y="5252932"/>
            <a:ext cx="914399" cy="91439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322830" y="5711529"/>
            <a:ext cx="2470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999FA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pPr marL="38100">
                <a:lnSpc>
                  <a:spcPts val="1425"/>
                </a:lnSpc>
              </a:pPr>
              <a:t>9</a:t>
            </a:fld>
            <a:endParaRPr dirty="0"/>
          </a:p>
        </p:txBody>
      </p:sp>
      <p:pic>
        <p:nvPicPr>
          <p:cNvPr id="21" name="object 4">
            <a:extLst>
              <a:ext uri="{FF2B5EF4-FFF2-40B4-BE49-F238E27FC236}">
                <a16:creationId xmlns:a16="http://schemas.microsoft.com/office/drawing/2014/main" id="{3ACA7BED-1ED9-4559-850F-E897E217794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4839" y="358278"/>
            <a:ext cx="1094231" cy="575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8C1066-6F6A-4ABA-9C53-4B0B04F06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539" y="404016"/>
            <a:ext cx="2153325" cy="483832"/>
          </a:xfrm>
          <a:prstGeom prst="rect">
            <a:avLst/>
          </a:prstGeom>
        </p:spPr>
      </p:pic>
      <p:pic>
        <p:nvPicPr>
          <p:cNvPr id="5122" name="Picture 2" descr="C:\Users\Marko MBS\Desktop\logo-rog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16" y="6073418"/>
            <a:ext cx="1034964" cy="103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Marko MBS\Desktop\Axis_Communications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12" y="6236800"/>
            <a:ext cx="1470025" cy="5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Marko MBS\Desktop\Hikvision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64" y="6050440"/>
            <a:ext cx="1771128" cy="9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Marko MBS\Desktop\Dahua_Technology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373" y="6265548"/>
            <a:ext cx="1647825" cy="5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ko MBS\Desktop\Kaba_Group_log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176" y="6313802"/>
            <a:ext cx="1573999" cy="3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FSLIDEKEY" val="A1688A8F-FBF6-4393-B04D-DC1CE27146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6|4.3|4.2|3.9|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6|4.3|4.2|3.9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6|4.3|4.2|3.9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6|4.3|4.2|3.9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6|4.3|4.2|3.9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6|4.3|4.2|3.9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6|4.3|4.2|3.9|4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1182</Words>
  <Application>Microsoft Office PowerPoint</Application>
  <PresentationFormat>Widescreen</PresentationFormat>
  <Paragraphs>226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Corbel</vt:lpstr>
      <vt:lpstr>Symbol</vt:lpstr>
      <vt:lpstr>Times New Roman</vt:lpstr>
      <vt:lpstr>Wingdings 3</vt:lpstr>
      <vt:lpstr>Parallax</vt:lpstr>
      <vt:lpstr>PowerPoint Presentation</vt:lpstr>
      <vt:lpstr>Fire Alarm Systems</vt:lpstr>
      <vt:lpstr>Fire Alarm Systems  Product Overview</vt:lpstr>
      <vt:lpstr>Fire Extinguishing MX 1230 Fire Extinguishing Systems Fighting Fire using Novec™ 1230 from 3M™</vt:lpstr>
      <vt:lpstr>Fire Extinguishing Sprinkler Systems</vt:lpstr>
      <vt:lpstr>PowerPoint Presentation</vt:lpstr>
      <vt:lpstr>Public Address system</vt:lpstr>
      <vt:lpstr>Video Systems</vt:lpstr>
      <vt:lpstr>Access Control Systems</vt:lpstr>
      <vt:lpstr>Intrusion Alarm Systems</vt:lpstr>
      <vt:lpstr>Special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2021-03-04T17:46:21Z</dcterms:created>
  <dcterms:modified xsi:type="dcterms:W3CDTF">2023-09-20T10:30:11Z</dcterms:modified>
</cp:coreProperties>
</file>